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773"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CCE12-CB3B-63BA-BEBD-DE25E1E8AA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7055E9E-C0F7-A658-59AC-449B4B72AD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4F162B7-59CB-D2D9-F537-31AFF6C19FE3}"/>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3193E003-2F5F-5870-8724-A9B76F1481C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FCF1A7-8891-7729-599F-903C465DDEB9}"/>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391474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45438-1286-B169-D8AB-E62DBC54114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2B1E70-B3F9-3915-8158-0DF0EED33F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CC916CB-EC87-2627-2CF2-98442793716B}"/>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C133F354-0F6E-AEA8-5305-749A2E312C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25B6C2-671F-DA44-EB20-58C1F7B7ABDE}"/>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1072396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55B3B1-47C9-D6C9-3A1E-E5D3B25BB7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E18471B-8C0B-212A-D965-A314C4406C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9862AB-1616-8E71-DCFE-B0DE2686225D}"/>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07FF1DAC-E8B4-F6D9-C51B-B1603B2852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5C28F0-0372-DC18-4978-D92B4076B94F}"/>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3123995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9EC93-4759-2579-4483-05FE7A7D34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26ED40-D2E2-91F4-4421-F9448D801D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3B1C85-6798-4EF4-E0AD-A82998C00AE6}"/>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D8853F95-345A-FB16-7A8D-83D74F6A6D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1C37C5-0FFC-6CC9-1904-CC12D60F242F}"/>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1769933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A659-4B2F-878E-1998-86617F7DA2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1C9B3B4-0CE9-875F-1DC0-75BF64530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3CCBBD-CEBA-87E0-E71A-C50BACA3D0F8}"/>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C88BD0D5-D620-4881-C0A7-2C4567CE2C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032C5B-46E4-1EC5-A211-4FEA9F75B0C5}"/>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4176986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48BEC-AF9C-F870-F279-E401ADC198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5837A7-DFF5-9935-09CD-57CD8595FB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B1F17A7-8436-F1D8-C10D-B4429B97FA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2B07DF0-9E7A-1E0B-40DE-D6F04C022E63}"/>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6" name="Footer Placeholder 5">
            <a:extLst>
              <a:ext uri="{FF2B5EF4-FFF2-40B4-BE49-F238E27FC236}">
                <a16:creationId xmlns:a16="http://schemas.microsoft.com/office/drawing/2014/main" id="{63AA5822-3429-17D3-82C6-C5C0C02B64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9ABE6E-C728-C1BA-4EC4-3F9AFCF7575F}"/>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1325924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25AC4-59E9-9740-B5EB-57EF34BD768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6474C13-E9AB-5DA5-B91C-DFABD76954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B57E0C-B958-7300-AF6D-E1BE82768A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A44FE60-CDF1-2CD5-B62F-E2A6F8FE8A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F20E98-EE39-D451-7675-8F3BE1A124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51E3EF-926B-180B-646B-A01E7EC50575}"/>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8" name="Footer Placeholder 7">
            <a:extLst>
              <a:ext uri="{FF2B5EF4-FFF2-40B4-BE49-F238E27FC236}">
                <a16:creationId xmlns:a16="http://schemas.microsoft.com/office/drawing/2014/main" id="{F1D39DD5-B701-657E-1CCD-FDC95021B8F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F3B03D-548F-23BA-D728-5FF8C908F412}"/>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60807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E636C-5CEB-32A9-6470-219DEBB87BA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EB3CFFC-822B-0B1E-9DF7-E53244C8B250}"/>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4" name="Footer Placeholder 3">
            <a:extLst>
              <a:ext uri="{FF2B5EF4-FFF2-40B4-BE49-F238E27FC236}">
                <a16:creationId xmlns:a16="http://schemas.microsoft.com/office/drawing/2014/main" id="{B46F74F4-B05F-D103-F882-F927A4C880A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96FA532-0350-AF3B-D524-5D786AE94AA5}"/>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1894606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60A113-C0A6-BB9B-AA98-4B92AD99A517}"/>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3" name="Footer Placeholder 2">
            <a:extLst>
              <a:ext uri="{FF2B5EF4-FFF2-40B4-BE49-F238E27FC236}">
                <a16:creationId xmlns:a16="http://schemas.microsoft.com/office/drawing/2014/main" id="{1BF84BD6-40DA-CB23-0466-6EBFD5225A2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E705146-642F-DDBE-513D-6753E0D8CB4A}"/>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3265026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A563E-B918-2CB6-8B47-8CCF72C273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FDC9DD3-45B6-660E-F12E-B01ADBCFFB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F7C8BE2-4F89-D39B-EB64-C11E91A7DC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2369A0-60D4-719F-574A-32436E13ADE9}"/>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6" name="Footer Placeholder 5">
            <a:extLst>
              <a:ext uri="{FF2B5EF4-FFF2-40B4-BE49-F238E27FC236}">
                <a16:creationId xmlns:a16="http://schemas.microsoft.com/office/drawing/2014/main" id="{814EC0B0-2613-BB9F-DE1E-1967178E81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3F087F8-E57A-5C20-1724-518F6E74FA4E}"/>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3676170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D7311-C7E9-3DDB-8751-25C83401D7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50A171C-875B-6EED-4BA1-A3D13A092C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B1D14B8-3489-A264-77B0-C49EBFF600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580308-C395-383E-12D3-C8E3BBC5D736}"/>
              </a:ext>
            </a:extLst>
          </p:cNvPr>
          <p:cNvSpPr>
            <a:spLocks noGrp="1"/>
          </p:cNvSpPr>
          <p:nvPr>
            <p:ph type="dt" sz="half" idx="10"/>
          </p:nvPr>
        </p:nvSpPr>
        <p:spPr/>
        <p:txBody>
          <a:bodyPr/>
          <a:lstStyle/>
          <a:p>
            <a:fld id="{6E37B73C-46C9-4FEC-A389-1B7B269B4745}" type="datetimeFigureOut">
              <a:rPr lang="en-IN" smtClean="0"/>
              <a:t>18-11-2023</a:t>
            </a:fld>
            <a:endParaRPr lang="en-IN"/>
          </a:p>
        </p:txBody>
      </p:sp>
      <p:sp>
        <p:nvSpPr>
          <p:cNvPr id="6" name="Footer Placeholder 5">
            <a:extLst>
              <a:ext uri="{FF2B5EF4-FFF2-40B4-BE49-F238E27FC236}">
                <a16:creationId xmlns:a16="http://schemas.microsoft.com/office/drawing/2014/main" id="{7E4E4076-4FC6-BF30-A73B-FA48DFEF2A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64E18E-99C3-AED3-5A9B-AAA3CA8E8B30}"/>
              </a:ext>
            </a:extLst>
          </p:cNvPr>
          <p:cNvSpPr>
            <a:spLocks noGrp="1"/>
          </p:cNvSpPr>
          <p:nvPr>
            <p:ph type="sldNum" sz="quarter" idx="12"/>
          </p:nvPr>
        </p:nvSpPr>
        <p:spPr/>
        <p:txBody>
          <a:bodyPr/>
          <a:lstStyle/>
          <a:p>
            <a:fld id="{24F0097F-ABAA-45C4-989F-7B9F4D7D0EDA}" type="slidenum">
              <a:rPr lang="en-IN" smtClean="0"/>
              <a:t>‹#›</a:t>
            </a:fld>
            <a:endParaRPr lang="en-IN"/>
          </a:p>
        </p:txBody>
      </p:sp>
    </p:spTree>
    <p:extLst>
      <p:ext uri="{BB962C8B-B14F-4D97-AF65-F5344CB8AC3E}">
        <p14:creationId xmlns:p14="http://schemas.microsoft.com/office/powerpoint/2010/main" val="180980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42050B-B96F-1DEB-E0F6-60DEF8C01B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A5BFF43-E563-4A3A-B2CF-C4D9C63F6B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D63AE0-74B1-7256-EFF1-66D5CBC235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37B73C-46C9-4FEC-A389-1B7B269B4745}" type="datetimeFigureOut">
              <a:rPr lang="en-IN" smtClean="0"/>
              <a:t>18-11-2023</a:t>
            </a:fld>
            <a:endParaRPr lang="en-IN"/>
          </a:p>
        </p:txBody>
      </p:sp>
      <p:sp>
        <p:nvSpPr>
          <p:cNvPr id="5" name="Footer Placeholder 4">
            <a:extLst>
              <a:ext uri="{FF2B5EF4-FFF2-40B4-BE49-F238E27FC236}">
                <a16:creationId xmlns:a16="http://schemas.microsoft.com/office/drawing/2014/main" id="{1AB04D24-B28D-529B-3EEB-E5F2A11E01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F7785FE-E36F-1006-1CBA-391430DB78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F0097F-ABAA-45C4-989F-7B9F4D7D0EDA}" type="slidenum">
              <a:rPr lang="en-IN" smtClean="0"/>
              <a:t>‹#›</a:t>
            </a:fld>
            <a:endParaRPr lang="en-IN"/>
          </a:p>
        </p:txBody>
      </p:sp>
    </p:spTree>
    <p:extLst>
      <p:ext uri="{BB962C8B-B14F-4D97-AF65-F5344CB8AC3E}">
        <p14:creationId xmlns:p14="http://schemas.microsoft.com/office/powerpoint/2010/main" val="1970116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214D752-F874-6DEE-DD10-E8A7C19215C1}"/>
              </a:ext>
            </a:extLst>
          </p:cNvPr>
          <p:cNvSpPr txBox="1"/>
          <p:nvPr/>
        </p:nvSpPr>
        <p:spPr>
          <a:xfrm>
            <a:off x="5334000" y="1651158"/>
            <a:ext cx="6568440" cy="5078313"/>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9D6641E-280D-913B-B48D-B4D1CD1AC608}"/>
              </a:ext>
            </a:extLst>
          </p:cNvPr>
          <p:cNvSpPr txBox="1"/>
          <p:nvPr/>
        </p:nvSpPr>
        <p:spPr>
          <a:xfrm>
            <a:off x="6595111" y="8083635"/>
            <a:ext cx="4968238" cy="4247317"/>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85617F43-48A9-B123-E18B-722BBA4A8F43}"/>
              </a:ext>
            </a:extLst>
          </p:cNvPr>
          <p:cNvSpPr/>
          <p:nvPr/>
        </p:nvSpPr>
        <p:spPr>
          <a:xfrm>
            <a:off x="476482" y="13173340"/>
            <a:ext cx="5664695" cy="4022056"/>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grpSp>
        <p:nvGrpSpPr>
          <p:cNvPr id="24" name="Group 23">
            <a:extLst>
              <a:ext uri="{FF2B5EF4-FFF2-40B4-BE49-F238E27FC236}">
                <a16:creationId xmlns:a16="http://schemas.microsoft.com/office/drawing/2014/main" id="{A591645A-0605-217E-6819-30B97726C1FB}"/>
              </a:ext>
            </a:extLst>
          </p:cNvPr>
          <p:cNvGrpSpPr/>
          <p:nvPr/>
        </p:nvGrpSpPr>
        <p:grpSpPr>
          <a:xfrm>
            <a:off x="274320" y="152400"/>
            <a:ext cx="11658600" cy="22236016"/>
            <a:chOff x="274320" y="152400"/>
            <a:chExt cx="11658600" cy="22236016"/>
          </a:xfrm>
        </p:grpSpPr>
        <p:sp>
          <p:nvSpPr>
            <p:cNvPr id="2" name="TextBox 1">
              <a:extLst>
                <a:ext uri="{FF2B5EF4-FFF2-40B4-BE49-F238E27FC236}">
                  <a16:creationId xmlns:a16="http://schemas.microsoft.com/office/drawing/2014/main" id="{7D079093-AECC-AD32-F494-40425AA59371}"/>
                </a:ext>
              </a:extLst>
            </p:cNvPr>
            <p:cNvSpPr txBox="1"/>
            <p:nvPr/>
          </p:nvSpPr>
          <p:spPr>
            <a:xfrm>
              <a:off x="289560" y="152400"/>
              <a:ext cx="11643360" cy="1323439"/>
            </a:xfrm>
            <a:prstGeom prst="rect">
              <a:avLst/>
            </a:prstGeom>
            <a:ln w="28575"/>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8000" dirty="0">
                  <a:latin typeface="Times New Roman" panose="02020603050405020304" pitchFamily="18" charset="0"/>
                  <a:cs typeface="Times New Roman" panose="02020603050405020304" pitchFamily="18" charset="0"/>
                </a:rPr>
                <a:t>TIME OF INDIA</a:t>
              </a:r>
              <a:endParaRPr lang="en-IN" sz="8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EC276B7-64DA-2FC3-B3E0-A4953B7CD198}"/>
                </a:ext>
              </a:extLst>
            </p:cNvPr>
            <p:cNvSpPr txBox="1"/>
            <p:nvPr/>
          </p:nvSpPr>
          <p:spPr>
            <a:xfrm>
              <a:off x="289560" y="1584960"/>
              <a:ext cx="11643360" cy="11172289"/>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567F176-E06A-4C5F-D847-2459D7CFB498}"/>
                </a:ext>
              </a:extLst>
            </p:cNvPr>
            <p:cNvSpPr txBox="1"/>
            <p:nvPr/>
          </p:nvSpPr>
          <p:spPr>
            <a:xfrm>
              <a:off x="487680" y="1647348"/>
              <a:ext cx="4632960" cy="830997"/>
            </a:xfrm>
            <a:prstGeom prst="rect">
              <a:avLst/>
            </a:prstGeom>
            <a:noFill/>
            <a:ln w="28575">
              <a:solidFill>
                <a:schemeClr val="tx1"/>
              </a:solidFill>
            </a:ln>
          </p:spPr>
          <p:txBody>
            <a:bodyPr wrap="square" rtlCol="0">
              <a:spAutoFit/>
            </a:bodyPr>
            <a:lstStyle/>
            <a:p>
              <a:pPr algn="ctr"/>
              <a:r>
                <a:rPr lang="en-US" sz="2400" b="1" i="0" dirty="0">
                  <a:solidFill>
                    <a:srgbClr val="000000"/>
                  </a:solidFill>
                  <a:effectLst/>
                  <a:latin typeface="Times New Roman" panose="02020603050405020304" pitchFamily="18" charset="0"/>
                  <a:cs typeface="Times New Roman" panose="02020603050405020304" pitchFamily="18" charset="0"/>
                </a:rPr>
                <a:t>World War I in Photos: Global Conflict</a:t>
              </a:r>
            </a:p>
          </p:txBody>
        </p:sp>
        <p:sp>
          <p:nvSpPr>
            <p:cNvPr id="5" name="TextBox 4">
              <a:extLst>
                <a:ext uri="{FF2B5EF4-FFF2-40B4-BE49-F238E27FC236}">
                  <a16:creationId xmlns:a16="http://schemas.microsoft.com/office/drawing/2014/main" id="{79674EEA-31FB-9F83-506F-412ACEAACB0B}"/>
                </a:ext>
              </a:extLst>
            </p:cNvPr>
            <p:cNvSpPr txBox="1"/>
            <p:nvPr/>
          </p:nvSpPr>
          <p:spPr>
            <a:xfrm>
              <a:off x="487680" y="2620653"/>
              <a:ext cx="4632960" cy="3970318"/>
            </a:xfrm>
            <a:prstGeom prst="rect">
              <a:avLst/>
            </a:prstGeom>
            <a:noFill/>
            <a:ln w="28575">
              <a:solidFill>
                <a:schemeClr val="tx1"/>
              </a:solidFill>
            </a:ln>
          </p:spPr>
          <p:txBody>
            <a:bodyPr wrap="square" numCol="2"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Assembl 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assembleded</a:t>
              </a:r>
            </a:p>
            <a:p>
              <a:r>
                <a:rPr lang="en-US" b="0" i="0" dirty="0">
                  <a:solidFill>
                    <a:srgbClr val="000000"/>
                  </a:solidFill>
                  <a:effectLst/>
                  <a:latin typeface="Times New Roman" panose="02020603050405020304" pitchFamily="18" charset="0"/>
                  <a:cs typeface="Times New Roman" panose="02020603050405020304" pitchFamily="18" charset="0"/>
                </a:rPr>
                <a:t>Anzac, Gallipoli, October of 1915. The "Sphinx"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E7F199C-056B-D4B5-4066-041DA972CC64}"/>
                </a:ext>
              </a:extLst>
            </p:cNvPr>
            <p:cNvSpPr txBox="1"/>
            <p:nvPr/>
          </p:nvSpPr>
          <p:spPr>
            <a:xfrm>
              <a:off x="487680" y="7317116"/>
              <a:ext cx="2758440" cy="4985980"/>
            </a:xfrm>
            <a:prstGeom prst="rect">
              <a:avLst/>
            </a:prstGeom>
            <a:noFill/>
            <a:ln w="28575">
              <a:solidFill>
                <a:schemeClr val="tx1"/>
              </a:solidFill>
            </a:ln>
          </p:spPr>
          <p:txBody>
            <a:bodyPr wrap="square" rtlCol="0">
              <a:spAutoFit/>
            </a:bodyPr>
            <a:lstStyle/>
            <a:p>
              <a:r>
                <a:rPr lang="en-US" sz="2000" b="0" i="0" dirty="0">
                  <a:solidFill>
                    <a:srgbClr val="000000"/>
                  </a:solidFill>
                  <a:effectLst/>
                  <a:latin typeface="Times New Roman" panose="02020603050405020304" pitchFamily="18" charset="0"/>
                  <a:cs typeface="Times New Roman" panose="02020603050405020304" pitchFamily="18" charset="0"/>
                </a:rPr>
                <a:t>Guns removed from the wreck of the SMS Konigsberg. The Germans recovered Konigsberg's ten 105-millimeter (4.1 in) quick-firing guns, mounted them on improvised field carriages, carried them away, and used them with great success as powerful field guns in their guerrilla campaign against the Allies around East Africa</a:t>
              </a:r>
            </a:p>
            <a:p>
              <a:endParaRPr lang="en-US" dirty="0">
                <a:solidFill>
                  <a:srgbClr val="00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6DD0CC2-BEA2-95DC-DA15-6177442D4AAB}"/>
                </a:ext>
              </a:extLst>
            </p:cNvPr>
            <p:cNvSpPr txBox="1"/>
            <p:nvPr/>
          </p:nvSpPr>
          <p:spPr>
            <a:xfrm>
              <a:off x="3352800" y="7310068"/>
              <a:ext cx="2758440" cy="5078313"/>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0F0542A-92D4-C2D8-42FF-08FAC8A80CCC}"/>
                </a:ext>
              </a:extLst>
            </p:cNvPr>
            <p:cNvSpPr txBox="1"/>
            <p:nvPr/>
          </p:nvSpPr>
          <p:spPr>
            <a:xfrm>
              <a:off x="7162123" y="7096684"/>
              <a:ext cx="4118609" cy="584775"/>
            </a:xfrm>
            <a:prstGeom prst="rect">
              <a:avLst/>
            </a:prstGeom>
            <a:noFill/>
            <a:ln w="28575">
              <a:solidFill>
                <a:schemeClr val="tx1"/>
              </a:solidFill>
            </a:ln>
          </p:spPr>
          <p:txBody>
            <a:bodyPr wrap="square" rtlCol="0">
              <a:spAutoFit/>
            </a:bodyPr>
            <a:lstStyle/>
            <a:p>
              <a:r>
                <a:rPr lang="en-IN" sz="3200" b="0" i="0" dirty="0">
                  <a:solidFill>
                    <a:srgbClr val="000000"/>
                  </a:solidFill>
                  <a:effectLst/>
                  <a:latin typeface="Times New Roman" panose="02020603050405020304" pitchFamily="18" charset="0"/>
                  <a:cs typeface="Times New Roman" panose="02020603050405020304" pitchFamily="18" charset="0"/>
                </a:rPr>
                <a:t>"world" in World War</a:t>
              </a:r>
              <a:endParaRPr lang="en-US"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B144332-A5C7-770D-2A7C-FB88C3154DA4}"/>
                </a:ext>
              </a:extLst>
            </p:cNvPr>
            <p:cNvSpPr txBox="1"/>
            <p:nvPr/>
          </p:nvSpPr>
          <p:spPr>
            <a:xfrm>
              <a:off x="274320" y="12601121"/>
              <a:ext cx="11643360" cy="9787295"/>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E3B68F41-6732-0102-83D5-0F427748070C}"/>
                </a:ext>
              </a:extLst>
            </p:cNvPr>
            <p:cNvPicPr>
              <a:picLocks noChangeAspect="1"/>
            </p:cNvPicPr>
            <p:nvPr/>
          </p:nvPicPr>
          <p:blipFill>
            <a:blip r:embed="rId2"/>
            <a:stretch>
              <a:fillRect/>
            </a:stretch>
          </p:blipFill>
          <p:spPr>
            <a:xfrm>
              <a:off x="5334000" y="1696225"/>
              <a:ext cx="6568440" cy="5033245"/>
            </a:xfrm>
            <a:prstGeom prst="rect">
              <a:avLst/>
            </a:prstGeom>
          </p:spPr>
        </p:pic>
        <p:pic>
          <p:nvPicPr>
            <p:cNvPr id="13" name="Picture 12">
              <a:extLst>
                <a:ext uri="{FF2B5EF4-FFF2-40B4-BE49-F238E27FC236}">
                  <a16:creationId xmlns:a16="http://schemas.microsoft.com/office/drawing/2014/main" id="{9945E9C6-7FDD-2689-8363-523E58B55A39}"/>
                </a:ext>
              </a:extLst>
            </p:cNvPr>
            <p:cNvPicPr>
              <a:picLocks noChangeAspect="1"/>
            </p:cNvPicPr>
            <p:nvPr/>
          </p:nvPicPr>
          <p:blipFill>
            <a:blip r:embed="rId3"/>
            <a:stretch>
              <a:fillRect/>
            </a:stretch>
          </p:blipFill>
          <p:spPr>
            <a:xfrm>
              <a:off x="6567764" y="7870895"/>
              <a:ext cx="5307328" cy="4517486"/>
            </a:xfrm>
            <a:prstGeom prst="rect">
              <a:avLst/>
            </a:prstGeom>
          </p:spPr>
        </p:pic>
        <p:pic>
          <p:nvPicPr>
            <p:cNvPr id="15" name="Picture 14">
              <a:extLst>
                <a:ext uri="{FF2B5EF4-FFF2-40B4-BE49-F238E27FC236}">
                  <a16:creationId xmlns:a16="http://schemas.microsoft.com/office/drawing/2014/main" id="{18E6A6C4-0092-B8C0-B5DC-CCCDE3AED775}"/>
                </a:ext>
              </a:extLst>
            </p:cNvPr>
            <p:cNvPicPr>
              <a:picLocks noChangeAspect="1"/>
            </p:cNvPicPr>
            <p:nvPr/>
          </p:nvPicPr>
          <p:blipFill>
            <a:blip r:embed="rId4"/>
            <a:stretch>
              <a:fillRect/>
            </a:stretch>
          </p:blipFill>
          <p:spPr>
            <a:xfrm>
              <a:off x="476482" y="13173340"/>
              <a:ext cx="5641835" cy="4022056"/>
            </a:xfrm>
            <a:prstGeom prst="rect">
              <a:avLst/>
            </a:prstGeom>
          </p:spPr>
        </p:pic>
        <p:sp>
          <p:nvSpPr>
            <p:cNvPr id="17" name="TextBox 16">
              <a:extLst>
                <a:ext uri="{FF2B5EF4-FFF2-40B4-BE49-F238E27FC236}">
                  <a16:creationId xmlns:a16="http://schemas.microsoft.com/office/drawing/2014/main" id="{187E3CE3-41B9-3124-8785-63EEC9A2FD6A}"/>
                </a:ext>
              </a:extLst>
            </p:cNvPr>
            <p:cNvSpPr txBox="1"/>
            <p:nvPr/>
          </p:nvSpPr>
          <p:spPr>
            <a:xfrm>
              <a:off x="499343" y="17265806"/>
              <a:ext cx="5641834" cy="646331"/>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An Australian bringing in a wounded comrade to hospital. Dardanelles Campaign, ca. 1915</a:t>
              </a:r>
              <a:endParaRPr lang="en-IN"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AF45BB9-D125-8DAE-E568-BF413AF18D28}"/>
                </a:ext>
              </a:extLst>
            </p:cNvPr>
            <p:cNvSpPr txBox="1"/>
            <p:nvPr/>
          </p:nvSpPr>
          <p:spPr>
            <a:xfrm>
              <a:off x="6221039" y="13173340"/>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B681E72D-AEFA-6CBD-3278-FD7C0523C5EB}"/>
                </a:ext>
              </a:extLst>
            </p:cNvPr>
            <p:cNvSpPr txBox="1"/>
            <p:nvPr/>
          </p:nvSpPr>
          <p:spPr>
            <a:xfrm>
              <a:off x="6221039" y="15040523"/>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3D86BF05-17A2-7799-5899-C186CE42EDBB}"/>
                </a:ext>
              </a:extLst>
            </p:cNvPr>
            <p:cNvPicPr>
              <a:picLocks noChangeAspect="1"/>
            </p:cNvPicPr>
            <p:nvPr/>
          </p:nvPicPr>
          <p:blipFill>
            <a:blip r:embed="rId5"/>
            <a:stretch>
              <a:fillRect/>
            </a:stretch>
          </p:blipFill>
          <p:spPr>
            <a:xfrm>
              <a:off x="6244997" y="16884890"/>
              <a:ext cx="5616778" cy="3765017"/>
            </a:xfrm>
            <a:prstGeom prst="rect">
              <a:avLst/>
            </a:prstGeom>
          </p:spPr>
        </p:pic>
        <p:sp>
          <p:nvSpPr>
            <p:cNvPr id="21" name="TextBox 20">
              <a:extLst>
                <a:ext uri="{FF2B5EF4-FFF2-40B4-BE49-F238E27FC236}">
                  <a16:creationId xmlns:a16="http://schemas.microsoft.com/office/drawing/2014/main" id="{B37414C7-4238-A446-5951-FC1DF53BF0CC}"/>
                </a:ext>
              </a:extLst>
            </p:cNvPr>
            <p:cNvSpPr txBox="1"/>
            <p:nvPr/>
          </p:nvSpPr>
          <p:spPr>
            <a:xfrm>
              <a:off x="6208511" y="20740324"/>
              <a:ext cx="5641834"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The Russians arrive in Marseille. France had asked Russia for help on the Western Front, and Russia responded by sending five Special Brigades -- nearly 45,000 soldiers</a:t>
              </a:r>
            </a:p>
            <a:p>
              <a:r>
                <a:rPr lang="en-US" b="0" i="0" dirty="0">
                  <a:solidFill>
                    <a:srgbClr val="000000"/>
                  </a:solidFill>
                  <a:effectLst/>
                  <a:latin typeface="-apple-system"/>
                </a:rPr>
                <a:t>A low flying German Fokker E.II 35/15, somewhere on the Eastern Front, ca. 1915</a:t>
              </a:r>
              <a:r>
                <a:rPr lang="en-US" b="0" i="0" dirty="0">
                  <a:solidFill>
                    <a:srgbClr val="000000"/>
                  </a:solidFill>
                  <a:effectLst/>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2795DCBD-F421-D8C7-B5AF-4B7057E5C3DC}"/>
                </a:ext>
              </a:extLst>
            </p:cNvPr>
            <p:cNvPicPr>
              <a:picLocks noChangeAspect="1"/>
            </p:cNvPicPr>
            <p:nvPr/>
          </p:nvPicPr>
          <p:blipFill>
            <a:blip r:embed="rId6"/>
            <a:stretch>
              <a:fillRect/>
            </a:stretch>
          </p:blipFill>
          <p:spPr>
            <a:xfrm>
              <a:off x="476483" y="17982547"/>
              <a:ext cx="5616778" cy="3242503"/>
            </a:xfrm>
            <a:prstGeom prst="rect">
              <a:avLst/>
            </a:prstGeom>
          </p:spPr>
        </p:pic>
        <p:sp>
          <p:nvSpPr>
            <p:cNvPr id="23" name="TextBox 22">
              <a:extLst>
                <a:ext uri="{FF2B5EF4-FFF2-40B4-BE49-F238E27FC236}">
                  <a16:creationId xmlns:a16="http://schemas.microsoft.com/office/drawing/2014/main" id="{93B3ACB9-D136-4A57-E3BE-55A8B39D9468}"/>
                </a:ext>
              </a:extLst>
            </p:cNvPr>
            <p:cNvSpPr txBox="1"/>
            <p:nvPr/>
          </p:nvSpPr>
          <p:spPr>
            <a:xfrm>
              <a:off x="499343" y="21294322"/>
              <a:ext cx="5641834" cy="923330"/>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Salvo-British troops with Lewis guns. These troops were native Russians in British uniforms and commanded by the British. A British officer is on the right of the gunner </a:t>
              </a:r>
              <a:endParaRPr lang="en-IN"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4095485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9D6641E-280D-913B-B48D-B4D1CD1AC608}"/>
              </a:ext>
            </a:extLst>
          </p:cNvPr>
          <p:cNvSpPr txBox="1"/>
          <p:nvPr/>
        </p:nvSpPr>
        <p:spPr>
          <a:xfrm>
            <a:off x="6595111" y="8083635"/>
            <a:ext cx="4968238" cy="4247317"/>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85617F43-48A9-B123-E18B-722BBA4A8F43}"/>
              </a:ext>
            </a:extLst>
          </p:cNvPr>
          <p:cNvSpPr/>
          <p:nvPr/>
        </p:nvSpPr>
        <p:spPr>
          <a:xfrm>
            <a:off x="476482" y="13173340"/>
            <a:ext cx="5664695" cy="4022056"/>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grpSp>
        <p:nvGrpSpPr>
          <p:cNvPr id="24" name="Group 23">
            <a:extLst>
              <a:ext uri="{FF2B5EF4-FFF2-40B4-BE49-F238E27FC236}">
                <a16:creationId xmlns:a16="http://schemas.microsoft.com/office/drawing/2014/main" id="{A591645A-0605-217E-6819-30B97726C1FB}"/>
              </a:ext>
            </a:extLst>
          </p:cNvPr>
          <p:cNvGrpSpPr/>
          <p:nvPr/>
        </p:nvGrpSpPr>
        <p:grpSpPr>
          <a:xfrm>
            <a:off x="56918" y="-6630373"/>
            <a:ext cx="11658600" cy="22236016"/>
            <a:chOff x="274320" y="152400"/>
            <a:chExt cx="11658600" cy="22236016"/>
          </a:xfrm>
        </p:grpSpPr>
        <p:sp>
          <p:nvSpPr>
            <p:cNvPr id="2" name="TextBox 1">
              <a:extLst>
                <a:ext uri="{FF2B5EF4-FFF2-40B4-BE49-F238E27FC236}">
                  <a16:creationId xmlns:a16="http://schemas.microsoft.com/office/drawing/2014/main" id="{7D079093-AECC-AD32-F494-40425AA59371}"/>
                </a:ext>
              </a:extLst>
            </p:cNvPr>
            <p:cNvSpPr txBox="1"/>
            <p:nvPr/>
          </p:nvSpPr>
          <p:spPr>
            <a:xfrm>
              <a:off x="289560" y="152400"/>
              <a:ext cx="11643360" cy="1323439"/>
            </a:xfrm>
            <a:prstGeom prst="rect">
              <a:avLst/>
            </a:prstGeom>
            <a:ln w="28575"/>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8000" dirty="0">
                  <a:latin typeface="Times New Roman" panose="02020603050405020304" pitchFamily="18" charset="0"/>
                  <a:cs typeface="Times New Roman" panose="02020603050405020304" pitchFamily="18" charset="0"/>
                </a:rPr>
                <a:t>TIME OF INDIA</a:t>
              </a:r>
              <a:endParaRPr lang="en-IN" sz="8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EC276B7-64DA-2FC3-B3E0-A4953B7CD198}"/>
                </a:ext>
              </a:extLst>
            </p:cNvPr>
            <p:cNvSpPr txBox="1"/>
            <p:nvPr/>
          </p:nvSpPr>
          <p:spPr>
            <a:xfrm>
              <a:off x="289560" y="1584960"/>
              <a:ext cx="11643360" cy="11172289"/>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567F176-E06A-4C5F-D847-2459D7CFB498}"/>
                </a:ext>
              </a:extLst>
            </p:cNvPr>
            <p:cNvSpPr txBox="1"/>
            <p:nvPr/>
          </p:nvSpPr>
          <p:spPr>
            <a:xfrm>
              <a:off x="487680" y="1647348"/>
              <a:ext cx="4632960" cy="830997"/>
            </a:xfrm>
            <a:prstGeom prst="rect">
              <a:avLst/>
            </a:prstGeom>
            <a:noFill/>
            <a:ln w="28575">
              <a:solidFill>
                <a:schemeClr val="tx1"/>
              </a:solidFill>
            </a:ln>
          </p:spPr>
          <p:txBody>
            <a:bodyPr wrap="square" rtlCol="0">
              <a:spAutoFit/>
            </a:bodyPr>
            <a:lstStyle/>
            <a:p>
              <a:pPr algn="ctr"/>
              <a:r>
                <a:rPr lang="en-US" sz="2400" b="1" i="0" dirty="0">
                  <a:solidFill>
                    <a:srgbClr val="000000"/>
                  </a:solidFill>
                  <a:effectLst/>
                  <a:latin typeface="Times New Roman" panose="02020603050405020304" pitchFamily="18" charset="0"/>
                  <a:cs typeface="Times New Roman" panose="02020603050405020304" pitchFamily="18" charset="0"/>
                </a:rPr>
                <a:t>World War I in Photos: Global Conflict</a:t>
              </a:r>
            </a:p>
          </p:txBody>
        </p:sp>
        <p:sp>
          <p:nvSpPr>
            <p:cNvPr id="5" name="TextBox 4">
              <a:extLst>
                <a:ext uri="{FF2B5EF4-FFF2-40B4-BE49-F238E27FC236}">
                  <a16:creationId xmlns:a16="http://schemas.microsoft.com/office/drawing/2014/main" id="{79674EEA-31FB-9F83-506F-412ACEAACB0B}"/>
                </a:ext>
              </a:extLst>
            </p:cNvPr>
            <p:cNvSpPr txBox="1"/>
            <p:nvPr/>
          </p:nvSpPr>
          <p:spPr>
            <a:xfrm>
              <a:off x="487680" y="2620653"/>
              <a:ext cx="4632960" cy="3970318"/>
            </a:xfrm>
            <a:prstGeom prst="rect">
              <a:avLst/>
            </a:prstGeom>
            <a:noFill/>
            <a:ln w="28575">
              <a:solidFill>
                <a:schemeClr val="tx1"/>
              </a:solidFill>
            </a:ln>
          </p:spPr>
          <p:txBody>
            <a:bodyPr wrap="square" numCol="2"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Assembl 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assembleded</a:t>
              </a:r>
            </a:p>
            <a:p>
              <a:r>
                <a:rPr lang="en-US" b="0" i="0" dirty="0">
                  <a:solidFill>
                    <a:srgbClr val="000000"/>
                  </a:solidFill>
                  <a:effectLst/>
                  <a:latin typeface="Times New Roman" panose="02020603050405020304" pitchFamily="18" charset="0"/>
                  <a:cs typeface="Times New Roman" panose="02020603050405020304" pitchFamily="18" charset="0"/>
                </a:rPr>
                <a:t>Anzac, Gallipoli, October of 1915. The "Sphinx"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E7F199C-056B-D4B5-4066-041DA972CC64}"/>
                </a:ext>
              </a:extLst>
            </p:cNvPr>
            <p:cNvSpPr txBox="1"/>
            <p:nvPr/>
          </p:nvSpPr>
          <p:spPr>
            <a:xfrm>
              <a:off x="487680" y="7317116"/>
              <a:ext cx="2758440" cy="4985980"/>
            </a:xfrm>
            <a:prstGeom prst="rect">
              <a:avLst/>
            </a:prstGeom>
            <a:noFill/>
            <a:ln w="28575">
              <a:solidFill>
                <a:schemeClr val="tx1"/>
              </a:solidFill>
            </a:ln>
          </p:spPr>
          <p:txBody>
            <a:bodyPr wrap="square" rtlCol="0">
              <a:spAutoFit/>
            </a:bodyPr>
            <a:lstStyle/>
            <a:p>
              <a:r>
                <a:rPr lang="en-US" sz="2000" b="0" i="0" dirty="0">
                  <a:solidFill>
                    <a:srgbClr val="000000"/>
                  </a:solidFill>
                  <a:effectLst/>
                  <a:latin typeface="Times New Roman" panose="02020603050405020304" pitchFamily="18" charset="0"/>
                  <a:cs typeface="Times New Roman" panose="02020603050405020304" pitchFamily="18" charset="0"/>
                </a:rPr>
                <a:t>Guns removed from the wreck of the SMS Konigsberg. The Germans recovered Konigsberg's ten 105-millimeter (4.1 in) quick-firing guns, mounted them on improvised field carriages, carried them away, and used them with great success as powerful field guns in their guerrilla campaign against the Allies around East Africa</a:t>
              </a:r>
            </a:p>
            <a:p>
              <a:endParaRPr lang="en-US" dirty="0">
                <a:solidFill>
                  <a:srgbClr val="00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6DD0CC2-BEA2-95DC-DA15-6177442D4AAB}"/>
                </a:ext>
              </a:extLst>
            </p:cNvPr>
            <p:cNvSpPr txBox="1"/>
            <p:nvPr/>
          </p:nvSpPr>
          <p:spPr>
            <a:xfrm>
              <a:off x="3352800" y="7310068"/>
              <a:ext cx="2758440" cy="5078313"/>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0F0542A-92D4-C2D8-42FF-08FAC8A80CCC}"/>
                </a:ext>
              </a:extLst>
            </p:cNvPr>
            <p:cNvSpPr txBox="1"/>
            <p:nvPr/>
          </p:nvSpPr>
          <p:spPr>
            <a:xfrm>
              <a:off x="7162123" y="7096684"/>
              <a:ext cx="4118609" cy="584775"/>
            </a:xfrm>
            <a:prstGeom prst="rect">
              <a:avLst/>
            </a:prstGeom>
            <a:noFill/>
            <a:ln w="28575">
              <a:solidFill>
                <a:schemeClr val="tx1"/>
              </a:solidFill>
            </a:ln>
          </p:spPr>
          <p:txBody>
            <a:bodyPr wrap="square" rtlCol="0">
              <a:spAutoFit/>
            </a:bodyPr>
            <a:lstStyle/>
            <a:p>
              <a:r>
                <a:rPr lang="en-IN" sz="3200" b="0" i="0" dirty="0">
                  <a:solidFill>
                    <a:srgbClr val="000000"/>
                  </a:solidFill>
                  <a:effectLst/>
                  <a:latin typeface="Times New Roman" panose="02020603050405020304" pitchFamily="18" charset="0"/>
                  <a:cs typeface="Times New Roman" panose="02020603050405020304" pitchFamily="18" charset="0"/>
                </a:rPr>
                <a:t>"world" in World War</a:t>
              </a:r>
              <a:endParaRPr lang="en-US"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B144332-A5C7-770D-2A7C-FB88C3154DA4}"/>
                </a:ext>
              </a:extLst>
            </p:cNvPr>
            <p:cNvSpPr txBox="1"/>
            <p:nvPr/>
          </p:nvSpPr>
          <p:spPr>
            <a:xfrm>
              <a:off x="274320" y="12601121"/>
              <a:ext cx="11643360" cy="9787295"/>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E3B68F41-6732-0102-83D5-0F427748070C}"/>
                </a:ext>
              </a:extLst>
            </p:cNvPr>
            <p:cNvPicPr>
              <a:picLocks noChangeAspect="1"/>
            </p:cNvPicPr>
            <p:nvPr/>
          </p:nvPicPr>
          <p:blipFill>
            <a:blip r:embed="rId2"/>
            <a:stretch>
              <a:fillRect/>
            </a:stretch>
          </p:blipFill>
          <p:spPr>
            <a:xfrm>
              <a:off x="5334000" y="1696225"/>
              <a:ext cx="6568440" cy="5033245"/>
            </a:xfrm>
            <a:prstGeom prst="rect">
              <a:avLst/>
            </a:prstGeom>
          </p:spPr>
        </p:pic>
        <p:pic>
          <p:nvPicPr>
            <p:cNvPr id="13" name="Picture 12">
              <a:extLst>
                <a:ext uri="{FF2B5EF4-FFF2-40B4-BE49-F238E27FC236}">
                  <a16:creationId xmlns:a16="http://schemas.microsoft.com/office/drawing/2014/main" id="{9945E9C6-7FDD-2689-8363-523E58B55A39}"/>
                </a:ext>
              </a:extLst>
            </p:cNvPr>
            <p:cNvPicPr>
              <a:picLocks noChangeAspect="1"/>
            </p:cNvPicPr>
            <p:nvPr/>
          </p:nvPicPr>
          <p:blipFill>
            <a:blip r:embed="rId3"/>
            <a:stretch>
              <a:fillRect/>
            </a:stretch>
          </p:blipFill>
          <p:spPr>
            <a:xfrm>
              <a:off x="6567764" y="7870895"/>
              <a:ext cx="5307328" cy="4517486"/>
            </a:xfrm>
            <a:prstGeom prst="rect">
              <a:avLst/>
            </a:prstGeom>
          </p:spPr>
        </p:pic>
        <p:pic>
          <p:nvPicPr>
            <p:cNvPr id="15" name="Picture 14">
              <a:extLst>
                <a:ext uri="{FF2B5EF4-FFF2-40B4-BE49-F238E27FC236}">
                  <a16:creationId xmlns:a16="http://schemas.microsoft.com/office/drawing/2014/main" id="{18E6A6C4-0092-B8C0-B5DC-CCCDE3AED775}"/>
                </a:ext>
              </a:extLst>
            </p:cNvPr>
            <p:cNvPicPr>
              <a:picLocks noChangeAspect="1"/>
            </p:cNvPicPr>
            <p:nvPr/>
          </p:nvPicPr>
          <p:blipFill>
            <a:blip r:embed="rId4"/>
            <a:stretch>
              <a:fillRect/>
            </a:stretch>
          </p:blipFill>
          <p:spPr>
            <a:xfrm>
              <a:off x="476482" y="13173340"/>
              <a:ext cx="5641835" cy="4022056"/>
            </a:xfrm>
            <a:prstGeom prst="rect">
              <a:avLst/>
            </a:prstGeom>
          </p:spPr>
        </p:pic>
        <p:sp>
          <p:nvSpPr>
            <p:cNvPr id="17" name="TextBox 16">
              <a:extLst>
                <a:ext uri="{FF2B5EF4-FFF2-40B4-BE49-F238E27FC236}">
                  <a16:creationId xmlns:a16="http://schemas.microsoft.com/office/drawing/2014/main" id="{187E3CE3-41B9-3124-8785-63EEC9A2FD6A}"/>
                </a:ext>
              </a:extLst>
            </p:cNvPr>
            <p:cNvSpPr txBox="1"/>
            <p:nvPr/>
          </p:nvSpPr>
          <p:spPr>
            <a:xfrm>
              <a:off x="499343" y="17265806"/>
              <a:ext cx="5641834" cy="646331"/>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An Australian bringing in a wounded comrade to hospital. Dardanelles Campaign, ca. 1915</a:t>
              </a:r>
              <a:endParaRPr lang="en-IN"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AF45BB9-D125-8DAE-E568-BF413AF18D28}"/>
                </a:ext>
              </a:extLst>
            </p:cNvPr>
            <p:cNvSpPr txBox="1"/>
            <p:nvPr/>
          </p:nvSpPr>
          <p:spPr>
            <a:xfrm>
              <a:off x="6221039" y="13173340"/>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B681E72D-AEFA-6CBD-3278-FD7C0523C5EB}"/>
                </a:ext>
              </a:extLst>
            </p:cNvPr>
            <p:cNvSpPr txBox="1"/>
            <p:nvPr/>
          </p:nvSpPr>
          <p:spPr>
            <a:xfrm>
              <a:off x="6221039" y="15040523"/>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3D86BF05-17A2-7799-5899-C186CE42EDBB}"/>
                </a:ext>
              </a:extLst>
            </p:cNvPr>
            <p:cNvPicPr>
              <a:picLocks noChangeAspect="1"/>
            </p:cNvPicPr>
            <p:nvPr/>
          </p:nvPicPr>
          <p:blipFill>
            <a:blip r:embed="rId5"/>
            <a:stretch>
              <a:fillRect/>
            </a:stretch>
          </p:blipFill>
          <p:spPr>
            <a:xfrm>
              <a:off x="6244997" y="16884890"/>
              <a:ext cx="5616778" cy="3765017"/>
            </a:xfrm>
            <a:prstGeom prst="rect">
              <a:avLst/>
            </a:prstGeom>
          </p:spPr>
        </p:pic>
        <p:sp>
          <p:nvSpPr>
            <p:cNvPr id="21" name="TextBox 20">
              <a:extLst>
                <a:ext uri="{FF2B5EF4-FFF2-40B4-BE49-F238E27FC236}">
                  <a16:creationId xmlns:a16="http://schemas.microsoft.com/office/drawing/2014/main" id="{B37414C7-4238-A446-5951-FC1DF53BF0CC}"/>
                </a:ext>
              </a:extLst>
            </p:cNvPr>
            <p:cNvSpPr txBox="1"/>
            <p:nvPr/>
          </p:nvSpPr>
          <p:spPr>
            <a:xfrm>
              <a:off x="6208511" y="20740324"/>
              <a:ext cx="5641834"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The Russians arrive in Marseille. France had asked Russia for help on the Western Front, and Russia responded by sending five Special Brigades -- nearly 45,000 soldiers</a:t>
              </a:r>
            </a:p>
            <a:p>
              <a:r>
                <a:rPr lang="en-US" b="0" i="0" dirty="0">
                  <a:solidFill>
                    <a:srgbClr val="000000"/>
                  </a:solidFill>
                  <a:effectLst/>
                  <a:latin typeface="-apple-system"/>
                </a:rPr>
                <a:t>A low flying German Fokker E.II 35/15, somewhere on the Eastern Front, ca. 1915</a:t>
              </a:r>
              <a:r>
                <a:rPr lang="en-US" b="0" i="0" dirty="0">
                  <a:solidFill>
                    <a:srgbClr val="000000"/>
                  </a:solidFill>
                  <a:effectLst/>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2795DCBD-F421-D8C7-B5AF-4B7057E5C3DC}"/>
                </a:ext>
              </a:extLst>
            </p:cNvPr>
            <p:cNvPicPr>
              <a:picLocks noChangeAspect="1"/>
            </p:cNvPicPr>
            <p:nvPr/>
          </p:nvPicPr>
          <p:blipFill>
            <a:blip r:embed="rId6"/>
            <a:stretch>
              <a:fillRect/>
            </a:stretch>
          </p:blipFill>
          <p:spPr>
            <a:xfrm>
              <a:off x="476483" y="17982547"/>
              <a:ext cx="5616778" cy="3242503"/>
            </a:xfrm>
            <a:prstGeom prst="rect">
              <a:avLst/>
            </a:prstGeom>
          </p:spPr>
        </p:pic>
        <p:sp>
          <p:nvSpPr>
            <p:cNvPr id="23" name="TextBox 22">
              <a:extLst>
                <a:ext uri="{FF2B5EF4-FFF2-40B4-BE49-F238E27FC236}">
                  <a16:creationId xmlns:a16="http://schemas.microsoft.com/office/drawing/2014/main" id="{93B3ACB9-D136-4A57-E3BE-55A8B39D9468}"/>
                </a:ext>
              </a:extLst>
            </p:cNvPr>
            <p:cNvSpPr txBox="1"/>
            <p:nvPr/>
          </p:nvSpPr>
          <p:spPr>
            <a:xfrm>
              <a:off x="499343" y="21294322"/>
              <a:ext cx="5641834" cy="923330"/>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Salvo-British troops with Lewis guns. These troops were native Russians in British uniforms and commanded by the British. A British officer is on the right of the gunner </a:t>
              </a:r>
              <a:endParaRPr lang="en-IN"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14771505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12894CF-031B-F358-39DE-E2B79390935A}"/>
              </a:ext>
            </a:extLst>
          </p:cNvPr>
          <p:cNvGrpSpPr/>
          <p:nvPr/>
        </p:nvGrpSpPr>
        <p:grpSpPr>
          <a:xfrm>
            <a:off x="311877" y="-12893040"/>
            <a:ext cx="11658600" cy="27775994"/>
            <a:chOff x="311877" y="-12893040"/>
            <a:chExt cx="11658600" cy="27775994"/>
          </a:xfrm>
        </p:grpSpPr>
        <p:grpSp>
          <p:nvGrpSpPr>
            <p:cNvPr id="24" name="Group 23">
              <a:extLst>
                <a:ext uri="{FF2B5EF4-FFF2-40B4-BE49-F238E27FC236}">
                  <a16:creationId xmlns:a16="http://schemas.microsoft.com/office/drawing/2014/main" id="{A591645A-0605-217E-6819-30B97726C1FB}"/>
                </a:ext>
              </a:extLst>
            </p:cNvPr>
            <p:cNvGrpSpPr/>
            <p:nvPr/>
          </p:nvGrpSpPr>
          <p:grpSpPr>
            <a:xfrm>
              <a:off x="311877" y="-12893040"/>
              <a:ext cx="11658600" cy="27775994"/>
              <a:chOff x="274320" y="152400"/>
              <a:chExt cx="11658600" cy="27775994"/>
            </a:xfrm>
          </p:grpSpPr>
          <p:sp>
            <p:nvSpPr>
              <p:cNvPr id="2" name="TextBox 1">
                <a:extLst>
                  <a:ext uri="{FF2B5EF4-FFF2-40B4-BE49-F238E27FC236}">
                    <a16:creationId xmlns:a16="http://schemas.microsoft.com/office/drawing/2014/main" id="{7D079093-AECC-AD32-F494-40425AA59371}"/>
                  </a:ext>
                </a:extLst>
              </p:cNvPr>
              <p:cNvSpPr txBox="1"/>
              <p:nvPr/>
            </p:nvSpPr>
            <p:spPr>
              <a:xfrm>
                <a:off x="289560" y="152400"/>
                <a:ext cx="11643360" cy="1323439"/>
              </a:xfrm>
              <a:prstGeom prst="rect">
                <a:avLst/>
              </a:prstGeom>
              <a:ln w="28575"/>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8000" dirty="0">
                    <a:latin typeface="Times New Roman" panose="02020603050405020304" pitchFamily="18" charset="0"/>
                    <a:cs typeface="Times New Roman" panose="02020603050405020304" pitchFamily="18" charset="0"/>
                  </a:rPr>
                  <a:t>TIME OF INDIA</a:t>
                </a:r>
                <a:endParaRPr lang="en-IN" sz="8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EC276B7-64DA-2FC3-B3E0-A4953B7CD198}"/>
                  </a:ext>
                </a:extLst>
              </p:cNvPr>
              <p:cNvSpPr txBox="1"/>
              <p:nvPr/>
            </p:nvSpPr>
            <p:spPr>
              <a:xfrm>
                <a:off x="289560" y="1584960"/>
                <a:ext cx="11643360" cy="11172289"/>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567F176-E06A-4C5F-D847-2459D7CFB498}"/>
                  </a:ext>
                </a:extLst>
              </p:cNvPr>
              <p:cNvSpPr txBox="1"/>
              <p:nvPr/>
            </p:nvSpPr>
            <p:spPr>
              <a:xfrm>
                <a:off x="487680" y="1647348"/>
                <a:ext cx="4632960" cy="830997"/>
              </a:xfrm>
              <a:prstGeom prst="rect">
                <a:avLst/>
              </a:prstGeom>
              <a:noFill/>
              <a:ln w="28575">
                <a:solidFill>
                  <a:schemeClr val="tx1"/>
                </a:solidFill>
              </a:ln>
            </p:spPr>
            <p:txBody>
              <a:bodyPr wrap="square" rtlCol="0">
                <a:spAutoFit/>
              </a:bodyPr>
              <a:lstStyle/>
              <a:p>
                <a:pPr algn="ctr"/>
                <a:r>
                  <a:rPr lang="en-US" sz="2400" b="1" i="0" dirty="0">
                    <a:solidFill>
                      <a:srgbClr val="000000"/>
                    </a:solidFill>
                    <a:effectLst/>
                    <a:latin typeface="Times New Roman" panose="02020603050405020304" pitchFamily="18" charset="0"/>
                    <a:cs typeface="Times New Roman" panose="02020603050405020304" pitchFamily="18" charset="0"/>
                  </a:rPr>
                  <a:t>World War I in Photos: Global Conflict</a:t>
                </a:r>
              </a:p>
            </p:txBody>
          </p:sp>
          <p:sp>
            <p:nvSpPr>
              <p:cNvPr id="5" name="TextBox 4">
                <a:extLst>
                  <a:ext uri="{FF2B5EF4-FFF2-40B4-BE49-F238E27FC236}">
                    <a16:creationId xmlns:a16="http://schemas.microsoft.com/office/drawing/2014/main" id="{79674EEA-31FB-9F83-506F-412ACEAACB0B}"/>
                  </a:ext>
                </a:extLst>
              </p:cNvPr>
              <p:cNvSpPr txBox="1"/>
              <p:nvPr/>
            </p:nvSpPr>
            <p:spPr>
              <a:xfrm>
                <a:off x="487680" y="2620653"/>
                <a:ext cx="4632960" cy="3970318"/>
              </a:xfrm>
              <a:prstGeom prst="rect">
                <a:avLst/>
              </a:prstGeom>
              <a:noFill/>
              <a:ln w="28575">
                <a:solidFill>
                  <a:schemeClr val="tx1"/>
                </a:solidFill>
              </a:ln>
            </p:spPr>
            <p:txBody>
              <a:bodyPr wrap="square" numCol="2"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Assembl 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assembleded</a:t>
                </a:r>
              </a:p>
              <a:p>
                <a:r>
                  <a:rPr lang="en-US" b="0" i="0" dirty="0">
                    <a:solidFill>
                      <a:srgbClr val="000000"/>
                    </a:solidFill>
                    <a:effectLst/>
                    <a:latin typeface="Times New Roman" panose="02020603050405020304" pitchFamily="18" charset="0"/>
                    <a:cs typeface="Times New Roman" panose="02020603050405020304" pitchFamily="18" charset="0"/>
                  </a:rPr>
                  <a:t>Anzac, Gallipoli, October of 1915. The "Sphinx"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E7F199C-056B-D4B5-4066-041DA972CC64}"/>
                  </a:ext>
                </a:extLst>
              </p:cNvPr>
              <p:cNvSpPr txBox="1"/>
              <p:nvPr/>
            </p:nvSpPr>
            <p:spPr>
              <a:xfrm>
                <a:off x="487680" y="7317116"/>
                <a:ext cx="2758440" cy="4985980"/>
              </a:xfrm>
              <a:prstGeom prst="rect">
                <a:avLst/>
              </a:prstGeom>
              <a:noFill/>
              <a:ln w="28575">
                <a:solidFill>
                  <a:schemeClr val="tx1"/>
                </a:solidFill>
              </a:ln>
            </p:spPr>
            <p:txBody>
              <a:bodyPr wrap="square" rtlCol="0">
                <a:spAutoFit/>
              </a:bodyPr>
              <a:lstStyle/>
              <a:p>
                <a:r>
                  <a:rPr lang="en-US" sz="2000" b="0" i="0" dirty="0">
                    <a:solidFill>
                      <a:srgbClr val="000000"/>
                    </a:solidFill>
                    <a:effectLst/>
                    <a:latin typeface="Times New Roman" panose="02020603050405020304" pitchFamily="18" charset="0"/>
                    <a:cs typeface="Times New Roman" panose="02020603050405020304" pitchFamily="18" charset="0"/>
                  </a:rPr>
                  <a:t>Guns removed from the wreck of the SMS Konigsberg. The Germans recovered Konigsberg's ten 105-millimeter (4.1 in) quick-firing guns, mounted them on improvised field carriages, carried them away, and used them with great success as powerful field guns in their guerrilla campaign against the Allies around East Africa</a:t>
                </a:r>
              </a:p>
              <a:p>
                <a:endParaRPr lang="en-US" dirty="0">
                  <a:solidFill>
                    <a:srgbClr val="00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6DD0CC2-BEA2-95DC-DA15-6177442D4AAB}"/>
                  </a:ext>
                </a:extLst>
              </p:cNvPr>
              <p:cNvSpPr txBox="1"/>
              <p:nvPr/>
            </p:nvSpPr>
            <p:spPr>
              <a:xfrm>
                <a:off x="3352800" y="7310068"/>
                <a:ext cx="2758440" cy="5078313"/>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0F0542A-92D4-C2D8-42FF-08FAC8A80CCC}"/>
                  </a:ext>
                </a:extLst>
              </p:cNvPr>
              <p:cNvSpPr txBox="1"/>
              <p:nvPr/>
            </p:nvSpPr>
            <p:spPr>
              <a:xfrm>
                <a:off x="7162123" y="7096684"/>
                <a:ext cx="4118609" cy="584775"/>
              </a:xfrm>
              <a:prstGeom prst="rect">
                <a:avLst/>
              </a:prstGeom>
              <a:noFill/>
              <a:ln w="28575">
                <a:solidFill>
                  <a:schemeClr val="tx1"/>
                </a:solidFill>
              </a:ln>
            </p:spPr>
            <p:txBody>
              <a:bodyPr wrap="square" rtlCol="0">
                <a:spAutoFit/>
              </a:bodyPr>
              <a:lstStyle/>
              <a:p>
                <a:r>
                  <a:rPr lang="en-IN" sz="3200" b="0" i="0" dirty="0">
                    <a:solidFill>
                      <a:srgbClr val="000000"/>
                    </a:solidFill>
                    <a:effectLst/>
                    <a:latin typeface="Times New Roman" panose="02020603050405020304" pitchFamily="18" charset="0"/>
                    <a:cs typeface="Times New Roman" panose="02020603050405020304" pitchFamily="18" charset="0"/>
                  </a:rPr>
                  <a:t>"world" in World War</a:t>
                </a:r>
                <a:endParaRPr lang="en-US"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B144332-A5C7-770D-2A7C-FB88C3154DA4}"/>
                  </a:ext>
                </a:extLst>
              </p:cNvPr>
              <p:cNvSpPr txBox="1"/>
              <p:nvPr/>
            </p:nvSpPr>
            <p:spPr>
              <a:xfrm>
                <a:off x="274320" y="12601121"/>
                <a:ext cx="11643360" cy="15327273"/>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E3B68F41-6732-0102-83D5-0F427748070C}"/>
                  </a:ext>
                </a:extLst>
              </p:cNvPr>
              <p:cNvPicPr>
                <a:picLocks noChangeAspect="1"/>
              </p:cNvPicPr>
              <p:nvPr/>
            </p:nvPicPr>
            <p:blipFill>
              <a:blip r:embed="rId2"/>
              <a:stretch>
                <a:fillRect/>
              </a:stretch>
            </p:blipFill>
            <p:spPr>
              <a:xfrm>
                <a:off x="5334000" y="1696225"/>
                <a:ext cx="6568440" cy="5033245"/>
              </a:xfrm>
              <a:prstGeom prst="rect">
                <a:avLst/>
              </a:prstGeom>
            </p:spPr>
          </p:pic>
          <p:pic>
            <p:nvPicPr>
              <p:cNvPr id="13" name="Picture 12">
                <a:extLst>
                  <a:ext uri="{FF2B5EF4-FFF2-40B4-BE49-F238E27FC236}">
                    <a16:creationId xmlns:a16="http://schemas.microsoft.com/office/drawing/2014/main" id="{9945E9C6-7FDD-2689-8363-523E58B55A39}"/>
                  </a:ext>
                </a:extLst>
              </p:cNvPr>
              <p:cNvPicPr>
                <a:picLocks noChangeAspect="1"/>
              </p:cNvPicPr>
              <p:nvPr/>
            </p:nvPicPr>
            <p:blipFill>
              <a:blip r:embed="rId3"/>
              <a:stretch>
                <a:fillRect/>
              </a:stretch>
            </p:blipFill>
            <p:spPr>
              <a:xfrm>
                <a:off x="6567764" y="7870895"/>
                <a:ext cx="5307328" cy="4517486"/>
              </a:xfrm>
              <a:prstGeom prst="rect">
                <a:avLst/>
              </a:prstGeom>
            </p:spPr>
          </p:pic>
          <p:pic>
            <p:nvPicPr>
              <p:cNvPr id="15" name="Picture 14">
                <a:extLst>
                  <a:ext uri="{FF2B5EF4-FFF2-40B4-BE49-F238E27FC236}">
                    <a16:creationId xmlns:a16="http://schemas.microsoft.com/office/drawing/2014/main" id="{18E6A6C4-0092-B8C0-B5DC-CCCDE3AED775}"/>
                  </a:ext>
                </a:extLst>
              </p:cNvPr>
              <p:cNvPicPr>
                <a:picLocks noChangeAspect="1"/>
              </p:cNvPicPr>
              <p:nvPr/>
            </p:nvPicPr>
            <p:blipFill>
              <a:blip r:embed="rId4"/>
              <a:stretch>
                <a:fillRect/>
              </a:stretch>
            </p:blipFill>
            <p:spPr>
              <a:xfrm>
                <a:off x="499343" y="13165423"/>
                <a:ext cx="5559100" cy="3067511"/>
              </a:xfrm>
              <a:prstGeom prst="rect">
                <a:avLst/>
              </a:prstGeom>
            </p:spPr>
          </p:pic>
          <p:sp>
            <p:nvSpPr>
              <p:cNvPr id="17" name="TextBox 16">
                <a:extLst>
                  <a:ext uri="{FF2B5EF4-FFF2-40B4-BE49-F238E27FC236}">
                    <a16:creationId xmlns:a16="http://schemas.microsoft.com/office/drawing/2014/main" id="{187E3CE3-41B9-3124-8785-63EEC9A2FD6A}"/>
                  </a:ext>
                </a:extLst>
              </p:cNvPr>
              <p:cNvSpPr txBox="1"/>
              <p:nvPr/>
            </p:nvSpPr>
            <p:spPr>
              <a:xfrm>
                <a:off x="463954" y="16317942"/>
                <a:ext cx="5616778" cy="646331"/>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An Australian bringing in a wounded comrade to hospital. Dardanelles Campaign, ca. 1915</a:t>
                </a:r>
                <a:endParaRPr lang="en-IN"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AF45BB9-D125-8DAE-E568-BF413AF18D28}"/>
                  </a:ext>
                </a:extLst>
              </p:cNvPr>
              <p:cNvSpPr txBox="1"/>
              <p:nvPr/>
            </p:nvSpPr>
            <p:spPr>
              <a:xfrm>
                <a:off x="6221039" y="13173340"/>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B681E72D-AEFA-6CBD-3278-FD7C0523C5EB}"/>
                  </a:ext>
                </a:extLst>
              </p:cNvPr>
              <p:cNvSpPr txBox="1"/>
              <p:nvPr/>
            </p:nvSpPr>
            <p:spPr>
              <a:xfrm>
                <a:off x="6221039" y="15040523"/>
                <a:ext cx="5616779" cy="1200329"/>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a:t>
                </a:r>
                <a:endParaRPr lang="en-IN"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3D86BF05-17A2-7799-5899-C186CE42EDBB}"/>
                  </a:ext>
                </a:extLst>
              </p:cNvPr>
              <p:cNvPicPr>
                <a:picLocks noChangeAspect="1"/>
              </p:cNvPicPr>
              <p:nvPr/>
            </p:nvPicPr>
            <p:blipFill>
              <a:blip r:embed="rId5"/>
              <a:stretch>
                <a:fillRect/>
              </a:stretch>
            </p:blipFill>
            <p:spPr>
              <a:xfrm>
                <a:off x="6233567" y="16377524"/>
                <a:ext cx="5616778" cy="3323360"/>
              </a:xfrm>
              <a:prstGeom prst="rect">
                <a:avLst/>
              </a:prstGeom>
            </p:spPr>
          </p:pic>
          <p:pic>
            <p:nvPicPr>
              <p:cNvPr id="22" name="Picture 21">
                <a:extLst>
                  <a:ext uri="{FF2B5EF4-FFF2-40B4-BE49-F238E27FC236}">
                    <a16:creationId xmlns:a16="http://schemas.microsoft.com/office/drawing/2014/main" id="{2795DCBD-F421-D8C7-B5AF-4B7057E5C3DC}"/>
                  </a:ext>
                </a:extLst>
              </p:cNvPr>
              <p:cNvPicPr>
                <a:picLocks noChangeAspect="1"/>
              </p:cNvPicPr>
              <p:nvPr/>
            </p:nvPicPr>
            <p:blipFill>
              <a:blip r:embed="rId6"/>
              <a:stretch>
                <a:fillRect/>
              </a:stretch>
            </p:blipFill>
            <p:spPr>
              <a:xfrm>
                <a:off x="463954" y="17087298"/>
                <a:ext cx="5616778" cy="2613585"/>
              </a:xfrm>
              <a:prstGeom prst="rect">
                <a:avLst/>
              </a:prstGeom>
            </p:spPr>
          </p:pic>
        </p:grpSp>
        <p:pic>
          <p:nvPicPr>
            <p:cNvPr id="6" name="Picture 5">
              <a:extLst>
                <a:ext uri="{FF2B5EF4-FFF2-40B4-BE49-F238E27FC236}">
                  <a16:creationId xmlns:a16="http://schemas.microsoft.com/office/drawing/2014/main" id="{5C234BBD-0247-0A64-7383-87EEE5C0C6DE}"/>
                </a:ext>
              </a:extLst>
            </p:cNvPr>
            <p:cNvPicPr>
              <a:picLocks noChangeAspect="1"/>
            </p:cNvPicPr>
            <p:nvPr/>
          </p:nvPicPr>
          <p:blipFill>
            <a:blip r:embed="rId7"/>
            <a:stretch>
              <a:fillRect/>
            </a:stretch>
          </p:blipFill>
          <p:spPr>
            <a:xfrm>
              <a:off x="464553" y="8520225"/>
              <a:ext cx="5616778" cy="3046555"/>
            </a:xfrm>
            <a:prstGeom prst="rect">
              <a:avLst/>
            </a:prstGeom>
          </p:spPr>
        </p:pic>
        <p:sp>
          <p:nvSpPr>
            <p:cNvPr id="14" name="TextBox 13">
              <a:extLst>
                <a:ext uri="{FF2B5EF4-FFF2-40B4-BE49-F238E27FC236}">
                  <a16:creationId xmlns:a16="http://schemas.microsoft.com/office/drawing/2014/main" id="{A07F6825-4784-26B9-BF54-9E27BCE0FAEF}"/>
                </a:ext>
              </a:extLst>
            </p:cNvPr>
            <p:cNvSpPr txBox="1"/>
            <p:nvPr/>
          </p:nvSpPr>
          <p:spPr>
            <a:xfrm>
              <a:off x="475288" y="6974216"/>
              <a:ext cx="5616778"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The reading of a proclamation at the Tower of David in Jerusalem, December 11, 1917 -- two days after the Ottoman Army had surrendered and handed the city over to Allied troops. See this same location today on google maps street view</a:t>
              </a:r>
              <a:endParaRPr lang="en-IN" dirty="0">
                <a:latin typeface="Times New Roman" panose="02020603050405020304" pitchFamily="18" charset="0"/>
                <a:cs typeface="Times New Roman" panose="02020603050405020304" pitchFamily="18" charset="0"/>
              </a:endParaRPr>
            </a:p>
          </p:txBody>
        </p:sp>
        <p:pic>
          <p:nvPicPr>
            <p:cNvPr id="25" name="Picture 24">
              <a:extLst>
                <a:ext uri="{FF2B5EF4-FFF2-40B4-BE49-F238E27FC236}">
                  <a16:creationId xmlns:a16="http://schemas.microsoft.com/office/drawing/2014/main" id="{AE55CF59-793F-5522-4960-7D5B5B37BCBD}"/>
                </a:ext>
              </a:extLst>
            </p:cNvPr>
            <p:cNvPicPr>
              <a:picLocks noChangeAspect="1"/>
            </p:cNvPicPr>
            <p:nvPr/>
          </p:nvPicPr>
          <p:blipFill>
            <a:blip r:embed="rId8"/>
            <a:stretch>
              <a:fillRect/>
            </a:stretch>
          </p:blipFill>
          <p:spPr>
            <a:xfrm>
              <a:off x="6271124" y="6953469"/>
              <a:ext cx="2605193" cy="2496042"/>
            </a:xfrm>
            <a:prstGeom prst="rect">
              <a:avLst/>
            </a:prstGeom>
          </p:spPr>
        </p:pic>
        <p:sp>
          <p:nvSpPr>
            <p:cNvPr id="26" name="TextBox 25">
              <a:extLst>
                <a:ext uri="{FF2B5EF4-FFF2-40B4-BE49-F238E27FC236}">
                  <a16:creationId xmlns:a16="http://schemas.microsoft.com/office/drawing/2014/main" id="{796B4E63-CB23-E028-DF90-2956339BAC3E}"/>
                </a:ext>
              </a:extLst>
            </p:cNvPr>
            <p:cNvSpPr txBox="1"/>
            <p:nvPr/>
          </p:nvSpPr>
          <p:spPr>
            <a:xfrm>
              <a:off x="6258596" y="9538070"/>
              <a:ext cx="2735405" cy="2031325"/>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Infantry lines North of Jerusalem, near </a:t>
              </a:r>
              <a:r>
                <a:rPr lang="en-US" b="0" i="0" dirty="0" err="1">
                  <a:solidFill>
                    <a:srgbClr val="000000"/>
                  </a:solidFill>
                  <a:effectLst/>
                  <a:latin typeface="-apple-system"/>
                </a:rPr>
                <a:t>Nebi</a:t>
              </a:r>
              <a:r>
                <a:rPr lang="en-US" b="0" i="0" dirty="0">
                  <a:solidFill>
                    <a:srgbClr val="000000"/>
                  </a:solidFill>
                  <a:effectLst/>
                  <a:latin typeface="-apple-system"/>
                </a:rPr>
                <a:t> Samuel, 1917. The Battle of Jerusalem ended up with British forces taking control of Jerusalem from the Ottoman Empire</a:t>
              </a:r>
              <a:endParaRPr lang="en-IN" dirty="0">
                <a:latin typeface="Times New Roman" panose="02020603050405020304" pitchFamily="18" charset="0"/>
                <a:cs typeface="Times New Roman" panose="02020603050405020304" pitchFamily="18" charset="0"/>
              </a:endParaRPr>
            </a:p>
          </p:txBody>
        </p:sp>
        <p:pic>
          <p:nvPicPr>
            <p:cNvPr id="27" name="Picture 26">
              <a:extLst>
                <a:ext uri="{FF2B5EF4-FFF2-40B4-BE49-F238E27FC236}">
                  <a16:creationId xmlns:a16="http://schemas.microsoft.com/office/drawing/2014/main" id="{D64411ED-CCD6-26A5-2D0D-ACE2FD6A8C19}"/>
                </a:ext>
              </a:extLst>
            </p:cNvPr>
            <p:cNvPicPr>
              <a:picLocks noChangeAspect="1"/>
            </p:cNvPicPr>
            <p:nvPr/>
          </p:nvPicPr>
          <p:blipFill>
            <a:blip r:embed="rId9"/>
            <a:stretch>
              <a:fillRect/>
            </a:stretch>
          </p:blipFill>
          <p:spPr>
            <a:xfrm>
              <a:off x="9174182" y="6969675"/>
              <a:ext cx="2701194" cy="2496042"/>
            </a:xfrm>
            <a:prstGeom prst="rect">
              <a:avLst/>
            </a:prstGeom>
          </p:spPr>
        </p:pic>
        <p:sp>
          <p:nvSpPr>
            <p:cNvPr id="28" name="TextBox 27">
              <a:extLst>
                <a:ext uri="{FF2B5EF4-FFF2-40B4-BE49-F238E27FC236}">
                  <a16:creationId xmlns:a16="http://schemas.microsoft.com/office/drawing/2014/main" id="{D235C1D3-0E41-BA26-15A3-F53CCF830A33}"/>
                </a:ext>
              </a:extLst>
            </p:cNvPr>
            <p:cNvSpPr txBox="1"/>
            <p:nvPr/>
          </p:nvSpPr>
          <p:spPr>
            <a:xfrm>
              <a:off x="9152497" y="9540685"/>
              <a:ext cx="2735405"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Anzac, Gallipoli, October of 1915. The "Sphinx" or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pic>
          <p:nvPicPr>
            <p:cNvPr id="29" name="Picture 28">
              <a:extLst>
                <a:ext uri="{FF2B5EF4-FFF2-40B4-BE49-F238E27FC236}">
                  <a16:creationId xmlns:a16="http://schemas.microsoft.com/office/drawing/2014/main" id="{2245338B-F6AA-97C6-83E9-316955A2939C}"/>
                </a:ext>
              </a:extLst>
            </p:cNvPr>
            <p:cNvPicPr>
              <a:picLocks noChangeAspect="1"/>
            </p:cNvPicPr>
            <p:nvPr/>
          </p:nvPicPr>
          <p:blipFill>
            <a:blip r:embed="rId10"/>
            <a:stretch>
              <a:fillRect/>
            </a:stretch>
          </p:blipFill>
          <p:spPr>
            <a:xfrm>
              <a:off x="525237" y="11714038"/>
              <a:ext cx="11400087" cy="3046555"/>
            </a:xfrm>
            <a:prstGeom prst="rect">
              <a:avLst/>
            </a:prstGeom>
          </p:spPr>
        </p:pic>
      </p:grpSp>
    </p:spTree>
    <p:extLst>
      <p:ext uri="{BB962C8B-B14F-4D97-AF65-F5344CB8AC3E}">
        <p14:creationId xmlns:p14="http://schemas.microsoft.com/office/powerpoint/2010/main" val="422664688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12894CF-031B-F358-39DE-E2B79390935A}"/>
              </a:ext>
            </a:extLst>
          </p:cNvPr>
          <p:cNvGrpSpPr/>
          <p:nvPr/>
        </p:nvGrpSpPr>
        <p:grpSpPr>
          <a:xfrm>
            <a:off x="251460" y="-21122640"/>
            <a:ext cx="11673840" cy="27916375"/>
            <a:chOff x="296637" y="-12893040"/>
            <a:chExt cx="11673840" cy="27916375"/>
          </a:xfrm>
        </p:grpSpPr>
        <p:grpSp>
          <p:nvGrpSpPr>
            <p:cNvPr id="24" name="Group 23">
              <a:extLst>
                <a:ext uri="{FF2B5EF4-FFF2-40B4-BE49-F238E27FC236}">
                  <a16:creationId xmlns:a16="http://schemas.microsoft.com/office/drawing/2014/main" id="{A591645A-0605-217E-6819-30B97726C1FB}"/>
                </a:ext>
              </a:extLst>
            </p:cNvPr>
            <p:cNvGrpSpPr/>
            <p:nvPr/>
          </p:nvGrpSpPr>
          <p:grpSpPr>
            <a:xfrm>
              <a:off x="296637" y="-12893040"/>
              <a:ext cx="11673840" cy="27916375"/>
              <a:chOff x="259080" y="152400"/>
              <a:chExt cx="11673840" cy="27916375"/>
            </a:xfrm>
          </p:grpSpPr>
          <p:sp>
            <p:nvSpPr>
              <p:cNvPr id="2" name="TextBox 1">
                <a:extLst>
                  <a:ext uri="{FF2B5EF4-FFF2-40B4-BE49-F238E27FC236}">
                    <a16:creationId xmlns:a16="http://schemas.microsoft.com/office/drawing/2014/main" id="{7D079093-AECC-AD32-F494-40425AA59371}"/>
                  </a:ext>
                </a:extLst>
              </p:cNvPr>
              <p:cNvSpPr txBox="1"/>
              <p:nvPr/>
            </p:nvSpPr>
            <p:spPr>
              <a:xfrm>
                <a:off x="289560" y="152400"/>
                <a:ext cx="11643360" cy="1323439"/>
              </a:xfrm>
              <a:prstGeom prst="rect">
                <a:avLst/>
              </a:prstGeom>
              <a:ln w="28575"/>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8000" dirty="0">
                    <a:latin typeface="Times New Roman" panose="02020603050405020304" pitchFamily="18" charset="0"/>
                    <a:cs typeface="Times New Roman" panose="02020603050405020304" pitchFamily="18" charset="0"/>
                  </a:rPr>
                  <a:t>TIME OF INDIA</a:t>
                </a:r>
                <a:endParaRPr lang="en-IN" sz="8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EC276B7-64DA-2FC3-B3E0-A4953B7CD198}"/>
                  </a:ext>
                </a:extLst>
              </p:cNvPr>
              <p:cNvSpPr txBox="1"/>
              <p:nvPr/>
            </p:nvSpPr>
            <p:spPr>
              <a:xfrm>
                <a:off x="289560" y="1584960"/>
                <a:ext cx="11643360" cy="11172289"/>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567F176-E06A-4C5F-D847-2459D7CFB498}"/>
                  </a:ext>
                </a:extLst>
              </p:cNvPr>
              <p:cNvSpPr txBox="1"/>
              <p:nvPr/>
            </p:nvSpPr>
            <p:spPr>
              <a:xfrm>
                <a:off x="487680" y="1647348"/>
                <a:ext cx="4632960" cy="830997"/>
              </a:xfrm>
              <a:prstGeom prst="rect">
                <a:avLst/>
              </a:prstGeom>
              <a:noFill/>
              <a:ln w="28575">
                <a:solidFill>
                  <a:schemeClr val="tx1"/>
                </a:solidFill>
              </a:ln>
            </p:spPr>
            <p:txBody>
              <a:bodyPr wrap="square" rtlCol="0">
                <a:spAutoFit/>
              </a:bodyPr>
              <a:lstStyle/>
              <a:p>
                <a:pPr algn="ctr"/>
                <a:r>
                  <a:rPr lang="en-US" sz="2400" b="1" i="0" dirty="0">
                    <a:solidFill>
                      <a:srgbClr val="000000"/>
                    </a:solidFill>
                    <a:effectLst/>
                    <a:latin typeface="Times New Roman" panose="02020603050405020304" pitchFamily="18" charset="0"/>
                    <a:cs typeface="Times New Roman" panose="02020603050405020304" pitchFamily="18" charset="0"/>
                  </a:rPr>
                  <a:t>World War I in Photos: Global Conflict</a:t>
                </a:r>
              </a:p>
            </p:txBody>
          </p:sp>
          <p:sp>
            <p:nvSpPr>
              <p:cNvPr id="5" name="TextBox 4">
                <a:extLst>
                  <a:ext uri="{FF2B5EF4-FFF2-40B4-BE49-F238E27FC236}">
                    <a16:creationId xmlns:a16="http://schemas.microsoft.com/office/drawing/2014/main" id="{79674EEA-31FB-9F83-506F-412ACEAACB0B}"/>
                  </a:ext>
                </a:extLst>
              </p:cNvPr>
              <p:cNvSpPr txBox="1"/>
              <p:nvPr/>
            </p:nvSpPr>
            <p:spPr>
              <a:xfrm>
                <a:off x="487680" y="2620653"/>
                <a:ext cx="4632960" cy="3970318"/>
              </a:xfrm>
              <a:prstGeom prst="rect">
                <a:avLst/>
              </a:prstGeom>
              <a:noFill/>
              <a:ln w="28575">
                <a:solidFill>
                  <a:schemeClr val="tx1"/>
                </a:solidFill>
              </a:ln>
            </p:spPr>
            <p:txBody>
              <a:bodyPr wrap="square" numCol="2"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Assembl 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assembleded</a:t>
                </a:r>
              </a:p>
              <a:p>
                <a:r>
                  <a:rPr lang="en-US" b="0" i="0" dirty="0">
                    <a:solidFill>
                      <a:srgbClr val="000000"/>
                    </a:solidFill>
                    <a:effectLst/>
                    <a:latin typeface="Times New Roman" panose="02020603050405020304" pitchFamily="18" charset="0"/>
                    <a:cs typeface="Times New Roman" panose="02020603050405020304" pitchFamily="18" charset="0"/>
                  </a:rPr>
                  <a:t>Anzac, Gallipoli, October of 1915. The "Sphinx"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E7F199C-056B-D4B5-4066-041DA972CC64}"/>
                  </a:ext>
                </a:extLst>
              </p:cNvPr>
              <p:cNvSpPr txBox="1"/>
              <p:nvPr/>
            </p:nvSpPr>
            <p:spPr>
              <a:xfrm>
                <a:off x="487680" y="7317116"/>
                <a:ext cx="2758440" cy="4985980"/>
              </a:xfrm>
              <a:prstGeom prst="rect">
                <a:avLst/>
              </a:prstGeom>
              <a:noFill/>
              <a:ln w="28575">
                <a:solidFill>
                  <a:schemeClr val="tx1"/>
                </a:solidFill>
              </a:ln>
            </p:spPr>
            <p:txBody>
              <a:bodyPr wrap="square" rtlCol="0">
                <a:spAutoFit/>
              </a:bodyPr>
              <a:lstStyle/>
              <a:p>
                <a:r>
                  <a:rPr lang="en-US" sz="2000" b="0" i="0" dirty="0">
                    <a:solidFill>
                      <a:srgbClr val="000000"/>
                    </a:solidFill>
                    <a:effectLst/>
                    <a:latin typeface="Times New Roman" panose="02020603050405020304" pitchFamily="18" charset="0"/>
                    <a:cs typeface="Times New Roman" panose="02020603050405020304" pitchFamily="18" charset="0"/>
                  </a:rPr>
                  <a:t>Guns removed from the wreck of the SMS Konigsberg. The Germans recovered Konigsberg's ten 105-millimeter (4.1 in) quick-firing guns, mounted them on improvised field carriages, carried them away, and used them with great success as powerful field guns in their guerrilla campaign against the Allies around East Africa</a:t>
                </a:r>
              </a:p>
              <a:p>
                <a:endParaRPr lang="en-US" dirty="0">
                  <a:solidFill>
                    <a:srgbClr val="00000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6DD0CC2-BEA2-95DC-DA15-6177442D4AAB}"/>
                  </a:ext>
                </a:extLst>
              </p:cNvPr>
              <p:cNvSpPr txBox="1"/>
              <p:nvPr/>
            </p:nvSpPr>
            <p:spPr>
              <a:xfrm>
                <a:off x="3352800" y="7310068"/>
                <a:ext cx="2758440" cy="5078313"/>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Russia entered World War I with an army which was massive but badly armed. Russia suffered quick body blows from Germany and went on to one disaster after another. It lost 1,650,000 men killed, 3,850,000 wounded and 2,410,000 prisoners before the 1917 revolution which ousted the tsar and ended Russia's part in the war. Here reservists, accompanied by relatives, are called up in St. Petersburg as the army was assembled</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0F0542A-92D4-C2D8-42FF-08FAC8A80CCC}"/>
                  </a:ext>
                </a:extLst>
              </p:cNvPr>
              <p:cNvSpPr txBox="1"/>
              <p:nvPr/>
            </p:nvSpPr>
            <p:spPr>
              <a:xfrm>
                <a:off x="7162123" y="7096684"/>
                <a:ext cx="4118609" cy="584775"/>
              </a:xfrm>
              <a:prstGeom prst="rect">
                <a:avLst/>
              </a:prstGeom>
              <a:noFill/>
              <a:ln w="28575">
                <a:solidFill>
                  <a:schemeClr val="tx1"/>
                </a:solidFill>
              </a:ln>
            </p:spPr>
            <p:txBody>
              <a:bodyPr wrap="square" rtlCol="0">
                <a:spAutoFit/>
              </a:bodyPr>
              <a:lstStyle/>
              <a:p>
                <a:r>
                  <a:rPr lang="en-IN" sz="3200" b="0" i="0" dirty="0">
                    <a:solidFill>
                      <a:srgbClr val="000000"/>
                    </a:solidFill>
                    <a:effectLst/>
                    <a:latin typeface="Times New Roman" panose="02020603050405020304" pitchFamily="18" charset="0"/>
                    <a:cs typeface="Times New Roman" panose="02020603050405020304" pitchFamily="18" charset="0"/>
                  </a:rPr>
                  <a:t>"world" in World War</a:t>
                </a:r>
                <a:endParaRPr lang="en-US"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B144332-A5C7-770D-2A7C-FB88C3154DA4}"/>
                  </a:ext>
                </a:extLst>
              </p:cNvPr>
              <p:cNvSpPr txBox="1"/>
              <p:nvPr/>
            </p:nvSpPr>
            <p:spPr>
              <a:xfrm>
                <a:off x="259080" y="12741502"/>
                <a:ext cx="11643360" cy="15327273"/>
              </a:xfrm>
              <a:prstGeom prst="rect">
                <a:avLst/>
              </a:prstGeom>
              <a:noFill/>
              <a:ln w="28575">
                <a:solidFill>
                  <a:schemeClr val="tx1"/>
                </a:solidFill>
              </a:ln>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E3B68F41-6732-0102-83D5-0F427748070C}"/>
                  </a:ext>
                </a:extLst>
              </p:cNvPr>
              <p:cNvPicPr>
                <a:picLocks noChangeAspect="1"/>
              </p:cNvPicPr>
              <p:nvPr/>
            </p:nvPicPr>
            <p:blipFill>
              <a:blip r:embed="rId2"/>
              <a:stretch>
                <a:fillRect/>
              </a:stretch>
            </p:blipFill>
            <p:spPr>
              <a:xfrm>
                <a:off x="5334000" y="1696225"/>
                <a:ext cx="6568440" cy="5033245"/>
              </a:xfrm>
              <a:prstGeom prst="rect">
                <a:avLst/>
              </a:prstGeom>
            </p:spPr>
          </p:pic>
          <p:pic>
            <p:nvPicPr>
              <p:cNvPr id="13" name="Picture 12">
                <a:extLst>
                  <a:ext uri="{FF2B5EF4-FFF2-40B4-BE49-F238E27FC236}">
                    <a16:creationId xmlns:a16="http://schemas.microsoft.com/office/drawing/2014/main" id="{9945E9C6-7FDD-2689-8363-523E58B55A39}"/>
                  </a:ext>
                </a:extLst>
              </p:cNvPr>
              <p:cNvPicPr>
                <a:picLocks noChangeAspect="1"/>
              </p:cNvPicPr>
              <p:nvPr/>
            </p:nvPicPr>
            <p:blipFill>
              <a:blip r:embed="rId3"/>
              <a:stretch>
                <a:fillRect/>
              </a:stretch>
            </p:blipFill>
            <p:spPr>
              <a:xfrm>
                <a:off x="6567764" y="7870895"/>
                <a:ext cx="5307328" cy="4517486"/>
              </a:xfrm>
              <a:prstGeom prst="rect">
                <a:avLst/>
              </a:prstGeom>
            </p:spPr>
          </p:pic>
          <p:pic>
            <p:nvPicPr>
              <p:cNvPr id="15" name="Picture 14">
                <a:extLst>
                  <a:ext uri="{FF2B5EF4-FFF2-40B4-BE49-F238E27FC236}">
                    <a16:creationId xmlns:a16="http://schemas.microsoft.com/office/drawing/2014/main" id="{18E6A6C4-0092-B8C0-B5DC-CCCDE3AED775}"/>
                  </a:ext>
                </a:extLst>
              </p:cNvPr>
              <p:cNvPicPr>
                <a:picLocks noChangeAspect="1"/>
              </p:cNvPicPr>
              <p:nvPr/>
            </p:nvPicPr>
            <p:blipFill>
              <a:blip r:embed="rId4"/>
              <a:stretch>
                <a:fillRect/>
              </a:stretch>
            </p:blipFill>
            <p:spPr>
              <a:xfrm>
                <a:off x="499343" y="13165423"/>
                <a:ext cx="5559100" cy="3067511"/>
              </a:xfrm>
              <a:prstGeom prst="rect">
                <a:avLst/>
              </a:prstGeom>
            </p:spPr>
          </p:pic>
          <p:sp>
            <p:nvSpPr>
              <p:cNvPr id="17" name="TextBox 16">
                <a:extLst>
                  <a:ext uri="{FF2B5EF4-FFF2-40B4-BE49-F238E27FC236}">
                    <a16:creationId xmlns:a16="http://schemas.microsoft.com/office/drawing/2014/main" id="{187E3CE3-41B9-3124-8785-63EEC9A2FD6A}"/>
                  </a:ext>
                </a:extLst>
              </p:cNvPr>
              <p:cNvSpPr txBox="1"/>
              <p:nvPr/>
            </p:nvSpPr>
            <p:spPr>
              <a:xfrm>
                <a:off x="463954" y="16317942"/>
                <a:ext cx="5616778" cy="646331"/>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An Australian bringing in a wounded comrade to hospital. Dardanelles Campaign, ca. 1915</a:t>
                </a:r>
                <a:endParaRPr lang="en-IN"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AF45BB9-D125-8DAE-E568-BF413AF18D28}"/>
                  </a:ext>
                </a:extLst>
              </p:cNvPr>
              <p:cNvSpPr txBox="1"/>
              <p:nvPr/>
            </p:nvSpPr>
            <p:spPr>
              <a:xfrm>
                <a:off x="6221039" y="13173340"/>
                <a:ext cx="5616779" cy="1754326"/>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Over 320,000 were recruited for service with the Allied Forces despite the fact that China was engrossed in her own domestic turmoil</a:t>
                </a:r>
                <a:endParaRPr lang="en-IN"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B681E72D-AEFA-6CBD-3278-FD7C0523C5EB}"/>
                  </a:ext>
                </a:extLst>
              </p:cNvPr>
              <p:cNvSpPr txBox="1"/>
              <p:nvPr/>
            </p:nvSpPr>
            <p:spPr>
              <a:xfrm>
                <a:off x="6221039" y="15040523"/>
                <a:ext cx="5616779" cy="1200329"/>
              </a:xfrm>
              <a:prstGeom prst="rect">
                <a:avLst/>
              </a:prstGeom>
              <a:noFill/>
              <a:ln w="28575">
                <a:solidFill>
                  <a:schemeClr val="tx1"/>
                </a:solidFill>
              </a:ln>
            </p:spPr>
            <p:txBody>
              <a:bodyPr wrap="square" rtlCol="0">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Chinese laborers at a roll-call in France, during World War I. The coastal towns of China and Hong Kong, where Britain still had some influence, were the main areas from which Chinese laborers were recruited. </a:t>
                </a:r>
                <a:endParaRPr lang="en-IN"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3D86BF05-17A2-7799-5899-C186CE42EDBB}"/>
                  </a:ext>
                </a:extLst>
              </p:cNvPr>
              <p:cNvPicPr>
                <a:picLocks noChangeAspect="1"/>
              </p:cNvPicPr>
              <p:nvPr/>
            </p:nvPicPr>
            <p:blipFill>
              <a:blip r:embed="rId5"/>
              <a:stretch>
                <a:fillRect/>
              </a:stretch>
            </p:blipFill>
            <p:spPr>
              <a:xfrm>
                <a:off x="6233567" y="16377524"/>
                <a:ext cx="5616778" cy="3323360"/>
              </a:xfrm>
              <a:prstGeom prst="rect">
                <a:avLst/>
              </a:prstGeom>
            </p:spPr>
          </p:pic>
          <p:pic>
            <p:nvPicPr>
              <p:cNvPr id="22" name="Picture 21">
                <a:extLst>
                  <a:ext uri="{FF2B5EF4-FFF2-40B4-BE49-F238E27FC236}">
                    <a16:creationId xmlns:a16="http://schemas.microsoft.com/office/drawing/2014/main" id="{2795DCBD-F421-D8C7-B5AF-4B7057E5C3DC}"/>
                  </a:ext>
                </a:extLst>
              </p:cNvPr>
              <p:cNvPicPr>
                <a:picLocks noChangeAspect="1"/>
              </p:cNvPicPr>
              <p:nvPr/>
            </p:nvPicPr>
            <p:blipFill>
              <a:blip r:embed="rId6"/>
              <a:stretch>
                <a:fillRect/>
              </a:stretch>
            </p:blipFill>
            <p:spPr>
              <a:xfrm>
                <a:off x="463954" y="17087298"/>
                <a:ext cx="5616778" cy="2613585"/>
              </a:xfrm>
              <a:prstGeom prst="rect">
                <a:avLst/>
              </a:prstGeom>
            </p:spPr>
          </p:pic>
        </p:grpSp>
        <p:pic>
          <p:nvPicPr>
            <p:cNvPr id="6" name="Picture 5">
              <a:extLst>
                <a:ext uri="{FF2B5EF4-FFF2-40B4-BE49-F238E27FC236}">
                  <a16:creationId xmlns:a16="http://schemas.microsoft.com/office/drawing/2014/main" id="{5C234BBD-0247-0A64-7383-87EEE5C0C6DE}"/>
                </a:ext>
              </a:extLst>
            </p:cNvPr>
            <p:cNvPicPr>
              <a:picLocks noChangeAspect="1"/>
            </p:cNvPicPr>
            <p:nvPr/>
          </p:nvPicPr>
          <p:blipFill>
            <a:blip r:embed="rId7"/>
            <a:stretch>
              <a:fillRect/>
            </a:stretch>
          </p:blipFill>
          <p:spPr>
            <a:xfrm>
              <a:off x="496177" y="9000041"/>
              <a:ext cx="5616778" cy="3046555"/>
            </a:xfrm>
            <a:prstGeom prst="rect">
              <a:avLst/>
            </a:prstGeom>
          </p:spPr>
        </p:pic>
        <p:sp>
          <p:nvSpPr>
            <p:cNvPr id="14" name="TextBox 13">
              <a:extLst>
                <a:ext uri="{FF2B5EF4-FFF2-40B4-BE49-F238E27FC236}">
                  <a16:creationId xmlns:a16="http://schemas.microsoft.com/office/drawing/2014/main" id="{A07F6825-4784-26B9-BF54-9E27BCE0FAEF}"/>
                </a:ext>
              </a:extLst>
            </p:cNvPr>
            <p:cNvSpPr txBox="1"/>
            <p:nvPr/>
          </p:nvSpPr>
          <p:spPr>
            <a:xfrm>
              <a:off x="465983" y="7128800"/>
              <a:ext cx="5616778"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The reading of a proclamation at the Tower of David in Jerusalem, December 11, 1917 -- two days after the Ottoman Army had surrendered and handed the city over to Allied troops. See this same location today on google maps street view</a:t>
              </a:r>
              <a:endParaRPr lang="en-IN" dirty="0">
                <a:latin typeface="Times New Roman" panose="02020603050405020304" pitchFamily="18" charset="0"/>
                <a:cs typeface="Times New Roman" panose="02020603050405020304" pitchFamily="18" charset="0"/>
              </a:endParaRPr>
            </a:p>
          </p:txBody>
        </p:sp>
        <p:pic>
          <p:nvPicPr>
            <p:cNvPr id="25" name="Picture 24">
              <a:extLst>
                <a:ext uri="{FF2B5EF4-FFF2-40B4-BE49-F238E27FC236}">
                  <a16:creationId xmlns:a16="http://schemas.microsoft.com/office/drawing/2014/main" id="{AE55CF59-793F-5522-4960-7D5B5B37BCBD}"/>
                </a:ext>
              </a:extLst>
            </p:cNvPr>
            <p:cNvPicPr>
              <a:picLocks noChangeAspect="1"/>
            </p:cNvPicPr>
            <p:nvPr/>
          </p:nvPicPr>
          <p:blipFill>
            <a:blip r:embed="rId8"/>
            <a:stretch>
              <a:fillRect/>
            </a:stretch>
          </p:blipFill>
          <p:spPr>
            <a:xfrm>
              <a:off x="6270717" y="7110056"/>
              <a:ext cx="2605193" cy="2496042"/>
            </a:xfrm>
            <a:prstGeom prst="rect">
              <a:avLst/>
            </a:prstGeom>
          </p:spPr>
        </p:pic>
        <p:sp>
          <p:nvSpPr>
            <p:cNvPr id="26" name="TextBox 25">
              <a:extLst>
                <a:ext uri="{FF2B5EF4-FFF2-40B4-BE49-F238E27FC236}">
                  <a16:creationId xmlns:a16="http://schemas.microsoft.com/office/drawing/2014/main" id="{796B4E63-CB23-E028-DF90-2956339BAC3E}"/>
                </a:ext>
              </a:extLst>
            </p:cNvPr>
            <p:cNvSpPr txBox="1"/>
            <p:nvPr/>
          </p:nvSpPr>
          <p:spPr>
            <a:xfrm>
              <a:off x="6254579" y="9689886"/>
              <a:ext cx="2735405" cy="2031325"/>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Infantry lines North of Jerusalem, near </a:t>
              </a:r>
              <a:r>
                <a:rPr lang="en-US" b="0" i="0" dirty="0" err="1">
                  <a:solidFill>
                    <a:srgbClr val="000000"/>
                  </a:solidFill>
                  <a:effectLst/>
                  <a:latin typeface="-apple-system"/>
                </a:rPr>
                <a:t>Nebi</a:t>
              </a:r>
              <a:r>
                <a:rPr lang="en-US" b="0" i="0" dirty="0">
                  <a:solidFill>
                    <a:srgbClr val="000000"/>
                  </a:solidFill>
                  <a:effectLst/>
                  <a:latin typeface="-apple-system"/>
                </a:rPr>
                <a:t> Samuel, 1917. The Battle of Jerusalem ended up with British forces taking control of Jerusalem from the Ottoman Empire</a:t>
              </a:r>
              <a:endParaRPr lang="en-IN" dirty="0">
                <a:latin typeface="Times New Roman" panose="02020603050405020304" pitchFamily="18" charset="0"/>
                <a:cs typeface="Times New Roman" panose="02020603050405020304" pitchFamily="18" charset="0"/>
              </a:endParaRPr>
            </a:p>
          </p:txBody>
        </p:sp>
        <p:pic>
          <p:nvPicPr>
            <p:cNvPr id="27" name="Picture 26">
              <a:extLst>
                <a:ext uri="{FF2B5EF4-FFF2-40B4-BE49-F238E27FC236}">
                  <a16:creationId xmlns:a16="http://schemas.microsoft.com/office/drawing/2014/main" id="{D64411ED-CCD6-26A5-2D0D-ACE2FD6A8C19}"/>
                </a:ext>
              </a:extLst>
            </p:cNvPr>
            <p:cNvPicPr>
              <a:picLocks noChangeAspect="1"/>
            </p:cNvPicPr>
            <p:nvPr/>
          </p:nvPicPr>
          <p:blipFill>
            <a:blip r:embed="rId9"/>
            <a:stretch>
              <a:fillRect/>
            </a:stretch>
          </p:blipFill>
          <p:spPr>
            <a:xfrm>
              <a:off x="9174008" y="7110056"/>
              <a:ext cx="2701194" cy="2496042"/>
            </a:xfrm>
            <a:prstGeom prst="rect">
              <a:avLst/>
            </a:prstGeom>
          </p:spPr>
        </p:pic>
        <p:sp>
          <p:nvSpPr>
            <p:cNvPr id="28" name="TextBox 27">
              <a:extLst>
                <a:ext uri="{FF2B5EF4-FFF2-40B4-BE49-F238E27FC236}">
                  <a16:creationId xmlns:a16="http://schemas.microsoft.com/office/drawing/2014/main" id="{D235C1D3-0E41-BA26-15A3-F53CCF830A33}"/>
                </a:ext>
              </a:extLst>
            </p:cNvPr>
            <p:cNvSpPr txBox="1"/>
            <p:nvPr/>
          </p:nvSpPr>
          <p:spPr>
            <a:xfrm>
              <a:off x="9174182" y="9689799"/>
              <a:ext cx="2735405" cy="1477328"/>
            </a:xfrm>
            <a:prstGeom prst="rect">
              <a:avLst/>
            </a:prstGeom>
            <a:noFill/>
            <a:ln w="28575">
              <a:solidFill>
                <a:schemeClr val="tx1"/>
              </a:solidFill>
            </a:ln>
          </p:spPr>
          <p:txBody>
            <a:bodyPr wrap="square" rtlCol="0">
              <a:spAutoFit/>
            </a:bodyPr>
            <a:lstStyle/>
            <a:p>
              <a:r>
                <a:rPr lang="en-US" b="0" i="0" dirty="0">
                  <a:solidFill>
                    <a:srgbClr val="000000"/>
                  </a:solidFill>
                  <a:effectLst/>
                  <a:latin typeface="-apple-system"/>
                </a:rPr>
                <a:t>Anzac, Gallipoli, October of 1915. The "Sphinx" or "Cathedral". The front tents were occupied by No. 1 Clearing Hospital.</a:t>
              </a:r>
              <a:endParaRPr lang="en-IN" dirty="0">
                <a:latin typeface="Times New Roman" panose="02020603050405020304" pitchFamily="18" charset="0"/>
                <a:cs typeface="Times New Roman" panose="02020603050405020304" pitchFamily="18" charset="0"/>
              </a:endParaRPr>
            </a:p>
          </p:txBody>
        </p:sp>
        <p:pic>
          <p:nvPicPr>
            <p:cNvPr id="29" name="Picture 28">
              <a:extLst>
                <a:ext uri="{FF2B5EF4-FFF2-40B4-BE49-F238E27FC236}">
                  <a16:creationId xmlns:a16="http://schemas.microsoft.com/office/drawing/2014/main" id="{2245338B-F6AA-97C6-83E9-316955A2939C}"/>
                </a:ext>
              </a:extLst>
            </p:cNvPr>
            <p:cNvPicPr>
              <a:picLocks noChangeAspect="1"/>
            </p:cNvPicPr>
            <p:nvPr/>
          </p:nvPicPr>
          <p:blipFill>
            <a:blip r:embed="rId10"/>
            <a:stretch>
              <a:fillRect/>
            </a:stretch>
          </p:blipFill>
          <p:spPr>
            <a:xfrm>
              <a:off x="441133" y="12107392"/>
              <a:ext cx="11400087" cy="2915943"/>
            </a:xfrm>
            <a:prstGeom prst="rect">
              <a:avLst/>
            </a:prstGeom>
          </p:spPr>
        </p:pic>
      </p:grpSp>
    </p:spTree>
    <p:extLst>
      <p:ext uri="{BB962C8B-B14F-4D97-AF65-F5344CB8AC3E}">
        <p14:creationId xmlns:p14="http://schemas.microsoft.com/office/powerpoint/2010/main" val="108665807"/>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1880</Words>
  <Application>Microsoft Office PowerPoint</Application>
  <PresentationFormat>Widescreen</PresentationFormat>
  <Paragraphs>418</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-apple-system</vt: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sarvesh bhagwat</dc:creator>
  <cp:lastModifiedBy>sarvesh bhagwat</cp:lastModifiedBy>
  <cp:revision>2</cp:revision>
  <dcterms:created xsi:type="dcterms:W3CDTF">2023-11-14T03:55:51Z</dcterms:created>
  <dcterms:modified xsi:type="dcterms:W3CDTF">2023-11-18T06:10:49Z</dcterms:modified>
</cp:coreProperties>
</file>

<file path=docProps/thumbnail.jpeg>
</file>